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66" r:id="rId5"/>
    <p:sldId id="267" r:id="rId6"/>
    <p:sldId id="260" r:id="rId7"/>
    <p:sldId id="268" r:id="rId8"/>
    <p:sldId id="269" r:id="rId9"/>
    <p:sldId id="270" r:id="rId10"/>
    <p:sldId id="271" r:id="rId11"/>
    <p:sldId id="273" r:id="rId12"/>
    <p:sldId id="261" r:id="rId13"/>
    <p:sldId id="274" r:id="rId14"/>
    <p:sldId id="281" r:id="rId15"/>
    <p:sldId id="283" r:id="rId16"/>
    <p:sldId id="262" r:id="rId17"/>
    <p:sldId id="276" r:id="rId18"/>
    <p:sldId id="263" r:id="rId19"/>
    <p:sldId id="277" r:id="rId20"/>
    <p:sldId id="278" r:id="rId21"/>
    <p:sldId id="279" r:id="rId22"/>
    <p:sldId id="280" r:id="rId23"/>
    <p:sldId id="282" r:id="rId24"/>
    <p:sldId id="265" r:id="rId25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CC"/>
    <a:srgbClr val="DD59D4"/>
    <a:srgbClr val="4285F4"/>
    <a:srgbClr val="66B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4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5464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bf8da8b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bf8da8b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601cdab4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601cdab4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c4033f8d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c4033f8d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c4033f8d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c4033f8d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197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cd7bb4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cd7bb4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2445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c4033f8d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c4033f8d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8b606cc07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8b606cc07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tion.so/16f4edba87ad80eea02fe605e66aada1?v=16f4edba87ad801c9d8f000c982ccb4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akelet.com/wake/uGjZTvfUAvVWmU3NH1jGh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pp.daily.dev/" TargetMode="Externa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appmaster.io/fr/blog/meilleures-pratiques-de-lapi-rest" TargetMode="External"/><Relationship Id="rId5" Type="http://schemas.openxmlformats.org/officeDocument/2006/relationships/hyperlink" Target="https://wakelet.com/items" TargetMode="External"/><Relationship Id="rId4" Type="http://schemas.openxmlformats.org/officeDocument/2006/relationships/image" Target="../media/image54.png"/><Relationship Id="rId9" Type="http://schemas.openxmlformats.org/officeDocument/2006/relationships/hyperlink" Target="https://www.redhat.com/fr/topics/api/what-is-a-rest-api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11" Type="http://schemas.openxmlformats.org/officeDocument/2006/relationships/image" Target="../media/image57.png"/><Relationship Id="rId5" Type="http://schemas.openxmlformats.org/officeDocument/2006/relationships/image" Target="../media/image35.png"/><Relationship Id="rId10" Type="http://schemas.openxmlformats.org/officeDocument/2006/relationships/image" Target="../media/image44.png"/><Relationship Id="rId4" Type="http://schemas.openxmlformats.org/officeDocument/2006/relationships/image" Target="../media/image34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92800" y="15375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3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Menu Maker by Qwenta</a:t>
            </a:r>
            <a:endParaRPr sz="3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Nom </a:t>
            </a:r>
            <a:r>
              <a:rPr lang="fr" sz="15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Prénom: GUISSOUMA RIHAB pour SOUFIANE le PO </a:t>
            </a: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5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 </a:t>
            </a:r>
            <a:r>
              <a:rPr lang="fr" sz="15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28/03/2025</a:t>
            </a:r>
            <a:endParaRPr sz="1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0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17">
            <a:extLst>
              <a:ext uri="{FF2B5EF4-FFF2-40B4-BE49-F238E27FC236}">
                <a16:creationId xmlns:a16="http://schemas.microsoft.com/office/drawing/2014/main" id="{C75D0E1D-F89F-FA98-34F5-FCD908285DC6}"/>
              </a:ext>
            </a:extLst>
          </p:cNvPr>
          <p:cNvSpPr/>
          <p:nvPr/>
        </p:nvSpPr>
        <p:spPr>
          <a:xfrm>
            <a:off x="-4800" y="0"/>
            <a:ext cx="8234400" cy="49149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87;p17">
            <a:extLst>
              <a:ext uri="{FF2B5EF4-FFF2-40B4-BE49-F238E27FC236}">
                <a16:creationId xmlns:a16="http://schemas.microsoft.com/office/drawing/2014/main" id="{36E19C01-9825-04CF-9BCE-19981EEDC9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1" y="-4"/>
            <a:ext cx="914400" cy="491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103121" y="880110"/>
            <a:ext cx="658368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Sprint 2 : </a:t>
            </a:r>
            <a:r>
              <a:rPr lang="fr-FR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Finalisation avec les fonctionnalités secondaires et optimisations</a:t>
            </a:r>
          </a:p>
          <a:p>
            <a:endParaRPr lang="fr-FR" sz="1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fr-FR" sz="10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dirty="0" smtClean="0"/>
              <a:t>  Export </a:t>
            </a:r>
            <a:r>
              <a:rPr lang="en-US" sz="1000" dirty="0"/>
              <a:t>PDF (React PDF</a:t>
            </a:r>
            <a:r>
              <a:rPr lang="en-US" sz="100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dirty="0" smtClean="0"/>
              <a:t>  Stockage </a:t>
            </a:r>
            <a:r>
              <a:rPr lang="en-US" sz="1000" dirty="0"/>
              <a:t>(AWS Amplify Storage</a:t>
            </a:r>
            <a:r>
              <a:rPr lang="en-US" sz="100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1000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000" dirty="0" smtClean="0"/>
              <a:t>  Tests </a:t>
            </a:r>
            <a:r>
              <a:rPr lang="en-US" sz="1000" dirty="0"/>
              <a:t>approfondis : Jest + </a:t>
            </a:r>
            <a:r>
              <a:rPr lang="en-US" sz="1000" dirty="0" smtClean="0"/>
              <a:t>Cypress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1000" dirty="0"/>
          </a:p>
          <a:p>
            <a:endParaRPr lang="fr-FR" sz="1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6130" y="3358519"/>
            <a:ext cx="6762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Sprint 3 : Préparation au Déploiement et Mise en Production</a:t>
            </a:r>
          </a:p>
          <a:p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fr-FR" sz="1000" dirty="0" smtClean="0"/>
              <a:t>  Déploiement </a:t>
            </a:r>
            <a:r>
              <a:rPr lang="fr-FR" sz="1000" dirty="0"/>
              <a:t>via AWS Amplify </a:t>
            </a:r>
            <a:r>
              <a:rPr lang="fr-FR" sz="1000" dirty="0" smtClean="0"/>
              <a:t>Hosting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fr-FR" sz="1000" dirty="0" smtClean="0"/>
              <a:t>  Tests finaux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fr-FR" sz="1000" dirty="0" smtClean="0"/>
              <a:t>  Feedback </a:t>
            </a:r>
            <a:r>
              <a:rPr lang="fr-FR" sz="1000" dirty="0"/>
              <a:t>utilisateur</a:t>
            </a:r>
          </a:p>
          <a:p>
            <a:endParaRPr lang="fr-FR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6" y="880110"/>
            <a:ext cx="1730440" cy="23057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6" y="3358518"/>
            <a:ext cx="1812375" cy="163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677" y="3867676"/>
            <a:ext cx="1017605" cy="1017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380" y="3718909"/>
            <a:ext cx="1187036" cy="10246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77" y="1344861"/>
            <a:ext cx="1160286" cy="116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68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17">
            <a:extLst>
              <a:ext uri="{FF2B5EF4-FFF2-40B4-BE49-F238E27FC236}">
                <a16:creationId xmlns:a16="http://schemas.microsoft.com/office/drawing/2014/main" id="{F968B2EF-5D8A-490E-4812-6895E53EE2DD}"/>
              </a:ext>
            </a:extLst>
          </p:cNvPr>
          <p:cNvSpPr/>
          <p:nvPr/>
        </p:nvSpPr>
        <p:spPr>
          <a:xfrm>
            <a:off x="-84811" y="0"/>
            <a:ext cx="8382991" cy="50292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87;p17">
            <a:extLst>
              <a:ext uri="{FF2B5EF4-FFF2-40B4-BE49-F238E27FC236}">
                <a16:creationId xmlns:a16="http://schemas.microsoft.com/office/drawing/2014/main" id="{26DE1AA2-47BF-16E1-A144-26BC2CB333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8181" y="-4"/>
            <a:ext cx="845820" cy="5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519200" y="728081"/>
            <a:ext cx="6766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Avantage de cette approche pour le projet de Menu Maker </a:t>
            </a:r>
            <a:endParaRPr lang="fr-F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9200" y="1864242"/>
            <a:ext cx="52028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smtClean="0">
                <a:solidFill>
                  <a:schemeClr val="accent2"/>
                </a:solidFill>
              </a:rPr>
              <a:t>Réactivité face aux changements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 smtClean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smtClean="0">
                <a:solidFill>
                  <a:schemeClr val="accent2"/>
                </a:solidFill>
              </a:rPr>
              <a:t>Collaboration continue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smtClean="0">
                <a:solidFill>
                  <a:schemeClr val="accent2"/>
                </a:solidFill>
              </a:rPr>
              <a:t>Livraison progressive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b="1" dirty="0" smtClean="0">
                <a:solidFill>
                  <a:schemeClr val="accent2"/>
                </a:solidFill>
              </a:rPr>
              <a:t>Transparence et clarté Adaptée aux besoins du projet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8" y="1290084"/>
            <a:ext cx="2723359" cy="294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1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32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Outil de gestion </a:t>
            </a:r>
            <a:endParaRPr sz="3200" b="1" dirty="0">
              <a:solidFill>
                <a:schemeClr val="accent6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2354579"/>
            <a:ext cx="8520600" cy="2214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5F73BF17-5ACC-002B-7767-7D57EAA6F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52" y="1258492"/>
            <a:ext cx="2848603" cy="21114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2177" y="1651591"/>
            <a:ext cx="26226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2"/>
                </a:solidFill>
                <a:latin typeface="Ginto"/>
              </a:rPr>
              <a:t>Visualisation des tâches  </a:t>
            </a:r>
            <a:r>
              <a:rPr lang="fr-FR" dirty="0" smtClean="0">
                <a:solidFill>
                  <a:schemeClr val="accent2"/>
                </a:solidFill>
                <a:latin typeface="Ginto"/>
              </a:rPr>
              <a:t>  </a:t>
            </a:r>
          </a:p>
          <a:p>
            <a:pPr marL="285750" lvl="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fr-FR" dirty="0" smtClean="0">
                <a:solidFill>
                  <a:schemeClr val="accent2"/>
                </a:solidFill>
                <a:latin typeface="Ginto"/>
              </a:rPr>
              <a:t>Collaboration</a:t>
            </a:r>
            <a:r>
              <a:rPr lang="fr-FR" dirty="0">
                <a:solidFill>
                  <a:schemeClr val="accent2"/>
                </a:solidFill>
                <a:latin typeface="Ginto"/>
              </a:rPr>
              <a:t>  </a:t>
            </a:r>
            <a:endParaRPr lang="fr-FR" dirty="0" smtClean="0">
              <a:solidFill>
                <a:schemeClr val="accent2"/>
              </a:solidFill>
              <a:latin typeface="Ginto"/>
            </a:endParaRPr>
          </a:p>
          <a:p>
            <a:pPr marL="285750" lvl="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fr-FR" dirty="0" smtClean="0">
                <a:solidFill>
                  <a:schemeClr val="accent2"/>
                </a:solidFill>
                <a:latin typeface="Ginto"/>
              </a:rPr>
              <a:t>Personnalisation</a:t>
            </a:r>
            <a:r>
              <a:rPr lang="fr-FR" dirty="0">
                <a:solidFill>
                  <a:schemeClr val="accent2"/>
                </a:solidFill>
                <a:latin typeface="Ginto"/>
              </a:rPr>
              <a:t> </a:t>
            </a:r>
            <a:endParaRPr lang="fr-FR" dirty="0" smtClean="0">
              <a:solidFill>
                <a:schemeClr val="accent2"/>
              </a:solidFill>
              <a:latin typeface="Ginto"/>
            </a:endParaRPr>
          </a:p>
          <a:p>
            <a:pPr marL="285750" lvl="0" indent="-28575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fr-FR" dirty="0" smtClean="0">
                <a:solidFill>
                  <a:schemeClr val="accent2"/>
                </a:solidFill>
                <a:latin typeface="Ginto"/>
              </a:rPr>
              <a:t>Suivi</a:t>
            </a:r>
            <a:r>
              <a:rPr lang="fr-FR" dirty="0">
                <a:solidFill>
                  <a:schemeClr val="accent2"/>
                </a:solidFill>
                <a:latin typeface="Ginto"/>
              </a:rPr>
              <a:t> en temps réel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21" y="994428"/>
            <a:ext cx="2720301" cy="27203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18">
            <a:extLst>
              <a:ext uri="{FF2B5EF4-FFF2-40B4-BE49-F238E27FC236}">
                <a16:creationId xmlns:a16="http://schemas.microsoft.com/office/drawing/2014/main" id="{00085276-D026-DE90-13FA-E32C7152D537}"/>
              </a:ext>
            </a:extLst>
          </p:cNvPr>
          <p:cNvSpPr/>
          <p:nvPr/>
        </p:nvSpPr>
        <p:spPr>
          <a:xfrm>
            <a:off x="0" y="0"/>
            <a:ext cx="8252460" cy="51435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96;p18">
            <a:extLst>
              <a:ext uri="{FF2B5EF4-FFF2-40B4-BE49-F238E27FC236}">
                <a16:creationId xmlns:a16="http://schemas.microsoft.com/office/drawing/2014/main" id="{A8E6D49B-D30F-55E6-5F04-A47BC63C9C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2461" y="-4"/>
            <a:ext cx="891540" cy="5143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74371" y="640080"/>
            <a:ext cx="802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6">
                    <a:lumMod val="50000"/>
                  </a:schemeClr>
                </a:solidFill>
              </a:rPr>
              <a:t>Les  différents états d’une user story dans un Kanban </a:t>
            </a:r>
            <a:endParaRPr lang="fr-F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Rectangle : coins arrondis 8">
            <a:extLst>
              <a:ext uri="{FF2B5EF4-FFF2-40B4-BE49-F238E27FC236}">
                <a16:creationId xmlns:a16="http://schemas.microsoft.com/office/drawing/2014/main" id="{C13843A5-1F73-01D8-61DC-820AC30A4527}"/>
              </a:ext>
            </a:extLst>
          </p:cNvPr>
          <p:cNvSpPr/>
          <p:nvPr/>
        </p:nvSpPr>
        <p:spPr>
          <a:xfrm>
            <a:off x="217171" y="1291590"/>
            <a:ext cx="1463039" cy="685799"/>
          </a:xfrm>
          <a:prstGeom prst="roundRect">
            <a:avLst/>
          </a:prstGeom>
          <a:solidFill>
            <a:srgbClr val="DFAF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Georgia" panose="02040502050405020303" pitchFamily="18" charset="0"/>
              </a:rPr>
              <a:t>A FAIRE </a:t>
            </a:r>
          </a:p>
        </p:txBody>
      </p:sp>
      <p:sp>
        <p:nvSpPr>
          <p:cNvPr id="6" name="Rectangle : coins arrondis 7">
            <a:extLst>
              <a:ext uri="{FF2B5EF4-FFF2-40B4-BE49-F238E27FC236}">
                <a16:creationId xmlns:a16="http://schemas.microsoft.com/office/drawing/2014/main" id="{F81FB2EC-0832-361F-959A-238A9A60952E}"/>
              </a:ext>
            </a:extLst>
          </p:cNvPr>
          <p:cNvSpPr/>
          <p:nvPr/>
        </p:nvSpPr>
        <p:spPr>
          <a:xfrm>
            <a:off x="2331721" y="1291589"/>
            <a:ext cx="1794509" cy="685799"/>
          </a:xfrm>
          <a:prstGeom prst="roundRect">
            <a:avLst/>
          </a:prstGeom>
          <a:solidFill>
            <a:srgbClr val="ABDD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Georgia" panose="02040502050405020303" pitchFamily="18" charset="0"/>
              </a:rPr>
              <a:t>EN COURS 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3B8B1D5D-358F-0F48-E8C1-375D2F999267}"/>
              </a:ext>
            </a:extLst>
          </p:cNvPr>
          <p:cNvSpPr/>
          <p:nvPr/>
        </p:nvSpPr>
        <p:spPr>
          <a:xfrm>
            <a:off x="4691920" y="1291589"/>
            <a:ext cx="1628870" cy="685798"/>
          </a:xfrm>
          <a:prstGeom prst="roundRect">
            <a:avLst/>
          </a:prstGeom>
          <a:solidFill>
            <a:srgbClr val="FEF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Georgia" panose="02040502050405020303" pitchFamily="18" charset="0"/>
              </a:rPr>
              <a:t>A TESTER</a:t>
            </a:r>
          </a:p>
        </p:txBody>
      </p:sp>
      <p:sp>
        <p:nvSpPr>
          <p:cNvPr id="8" name="Rectangle : coins arrondis 9">
            <a:extLst>
              <a:ext uri="{FF2B5EF4-FFF2-40B4-BE49-F238E27FC236}">
                <a16:creationId xmlns:a16="http://schemas.microsoft.com/office/drawing/2014/main" id="{10CFF0C4-A8F6-7D96-54EE-C78DCDE475E0}"/>
              </a:ext>
            </a:extLst>
          </p:cNvPr>
          <p:cNvSpPr/>
          <p:nvPr/>
        </p:nvSpPr>
        <p:spPr>
          <a:xfrm>
            <a:off x="6886481" y="1291589"/>
            <a:ext cx="1606010" cy="68579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Georgia" panose="02040502050405020303" pitchFamily="18" charset="0"/>
              </a:rPr>
              <a:t>TERMINE</a:t>
            </a:r>
            <a:endParaRPr lang="fr-FR" b="1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Ellipse 16">
            <a:extLst>
              <a:ext uri="{FF2B5EF4-FFF2-40B4-BE49-F238E27FC236}">
                <a16:creationId xmlns:a16="http://schemas.microsoft.com/office/drawing/2014/main" id="{B1583BA6-4B2D-70B5-EC8E-95EBD05EFE16}"/>
              </a:ext>
            </a:extLst>
          </p:cNvPr>
          <p:cNvSpPr/>
          <p:nvPr/>
        </p:nvSpPr>
        <p:spPr>
          <a:xfrm>
            <a:off x="91439" y="2228789"/>
            <a:ext cx="1760221" cy="1017331"/>
          </a:xfrm>
          <a:prstGeom prst="ellipse">
            <a:avLst/>
          </a:prstGeom>
          <a:solidFill>
            <a:schemeClr val="bg1"/>
          </a:solidFill>
          <a:ln>
            <a:solidFill>
              <a:srgbClr val="DFAF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>
                <a:solidFill>
                  <a:schemeClr val="tx1"/>
                </a:solidFill>
                <a:latin typeface="Georgia" panose="02040502050405020303" pitchFamily="18" charset="0"/>
              </a:rPr>
              <a:t>User story </a:t>
            </a:r>
            <a:r>
              <a:rPr lang="fr-FR" sz="1000" dirty="0">
                <a:solidFill>
                  <a:schemeClr val="tx1"/>
                </a:solidFill>
                <a:latin typeface="Georgia" panose="02040502050405020303" pitchFamily="18" charset="0"/>
              </a:rPr>
              <a:t>non commencées</a:t>
            </a:r>
          </a:p>
        </p:txBody>
      </p:sp>
      <p:sp>
        <p:nvSpPr>
          <p:cNvPr id="10" name="Ellipse 17">
            <a:extLst>
              <a:ext uri="{FF2B5EF4-FFF2-40B4-BE49-F238E27FC236}">
                <a16:creationId xmlns:a16="http://schemas.microsoft.com/office/drawing/2014/main" id="{1412CD42-3E2D-5AB9-688E-5E3C461A1A00}"/>
              </a:ext>
            </a:extLst>
          </p:cNvPr>
          <p:cNvSpPr/>
          <p:nvPr/>
        </p:nvSpPr>
        <p:spPr>
          <a:xfrm>
            <a:off x="2491741" y="2228787"/>
            <a:ext cx="1508760" cy="1017333"/>
          </a:xfrm>
          <a:prstGeom prst="ellipse">
            <a:avLst/>
          </a:prstGeom>
          <a:solidFill>
            <a:schemeClr val="bg1"/>
          </a:solidFill>
          <a:ln>
            <a:solidFill>
              <a:srgbClr val="ABDD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>
                <a:solidFill>
                  <a:schemeClr val="tx1"/>
                </a:solidFill>
                <a:latin typeface="Georgia" panose="02040502050405020303" pitchFamily="18" charset="0"/>
              </a:rPr>
              <a:t>User story </a:t>
            </a:r>
            <a:r>
              <a:rPr lang="fr-FR" sz="1000" dirty="0">
                <a:solidFill>
                  <a:schemeClr val="tx1"/>
                </a:solidFill>
                <a:latin typeface="Georgia" panose="02040502050405020303" pitchFamily="18" charset="0"/>
              </a:rPr>
              <a:t>une progression</a:t>
            </a:r>
          </a:p>
        </p:txBody>
      </p:sp>
      <p:sp>
        <p:nvSpPr>
          <p:cNvPr id="11" name="Ellipse 18">
            <a:extLst>
              <a:ext uri="{FF2B5EF4-FFF2-40B4-BE49-F238E27FC236}">
                <a16:creationId xmlns:a16="http://schemas.microsoft.com/office/drawing/2014/main" id="{CBB01C8E-E34C-6786-6C20-51B001A11479}"/>
              </a:ext>
            </a:extLst>
          </p:cNvPr>
          <p:cNvSpPr/>
          <p:nvPr/>
        </p:nvSpPr>
        <p:spPr>
          <a:xfrm>
            <a:off x="4691921" y="2228786"/>
            <a:ext cx="1628870" cy="1017334"/>
          </a:xfrm>
          <a:prstGeom prst="ellipse">
            <a:avLst/>
          </a:prstGeom>
          <a:solidFill>
            <a:schemeClr val="bg1"/>
          </a:solidFill>
          <a:ln>
            <a:solidFill>
              <a:srgbClr val="FEF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>
                <a:solidFill>
                  <a:schemeClr val="tx1"/>
                </a:solidFill>
                <a:latin typeface="Georgia" panose="02040502050405020303" pitchFamily="18" charset="0"/>
              </a:rPr>
              <a:t>User story </a:t>
            </a:r>
            <a:r>
              <a:rPr lang="fr-FR" sz="1000" dirty="0">
                <a:solidFill>
                  <a:schemeClr val="tx1"/>
                </a:solidFill>
                <a:latin typeface="Georgia" panose="02040502050405020303" pitchFamily="18" charset="0"/>
              </a:rPr>
              <a:t>devant être tester pour être validées</a:t>
            </a:r>
          </a:p>
        </p:txBody>
      </p:sp>
      <p:sp>
        <p:nvSpPr>
          <p:cNvPr id="12" name="Ellipse 19">
            <a:extLst>
              <a:ext uri="{FF2B5EF4-FFF2-40B4-BE49-F238E27FC236}">
                <a16:creationId xmlns:a16="http://schemas.microsoft.com/office/drawing/2014/main" id="{2C3135F0-3500-4C79-AD65-9579AC4DEB63}"/>
              </a:ext>
            </a:extLst>
          </p:cNvPr>
          <p:cNvSpPr/>
          <p:nvPr/>
        </p:nvSpPr>
        <p:spPr>
          <a:xfrm>
            <a:off x="6886482" y="2228785"/>
            <a:ext cx="1606010" cy="1017335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>
                <a:solidFill>
                  <a:schemeClr val="tx1"/>
                </a:solidFill>
                <a:latin typeface="Georgia" panose="02040502050405020303" pitchFamily="18" charset="0"/>
              </a:rPr>
              <a:t>User story </a:t>
            </a:r>
            <a:r>
              <a:rPr lang="fr-FR" sz="1000" dirty="0">
                <a:solidFill>
                  <a:schemeClr val="tx1"/>
                </a:solidFill>
                <a:latin typeface="Georgia" panose="02040502050405020303" pitchFamily="18" charset="0"/>
              </a:rPr>
              <a:t>prêtes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39" y="3497519"/>
            <a:ext cx="89268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  <a:latin typeface="Georgia" panose="02040502050405020303" pitchFamily="18" charset="0"/>
              </a:rPr>
              <a:t>Objectifs</a:t>
            </a:r>
            <a:r>
              <a:rPr lang="fr-FR" sz="1200" dirty="0" smtClean="0">
                <a:latin typeface="Georgia" panose="02040502050405020303" pitchFamily="18" charset="0"/>
              </a:rPr>
              <a:t>:</a:t>
            </a:r>
          </a:p>
          <a:p>
            <a:r>
              <a:rPr lang="fr-FR" sz="1200" dirty="0" smtClean="0">
                <a:latin typeface="Georgia" panose="02040502050405020303" pitchFamily="18" charset="0"/>
              </a:rPr>
              <a:t>    Mettre en avant les besoins réels de l’utilisateur.</a:t>
            </a:r>
          </a:p>
          <a:p>
            <a:endParaRPr lang="fr-FR" sz="1200" dirty="0" smtClean="0">
              <a:latin typeface="Georgia" panose="02040502050405020303" pitchFamily="18" charset="0"/>
            </a:endParaRPr>
          </a:p>
          <a:p>
            <a:r>
              <a:rPr lang="fr-FR" sz="1200" dirty="0" smtClean="0">
                <a:latin typeface="Georgia" panose="02040502050405020303" pitchFamily="18" charset="0"/>
              </a:rPr>
              <a:t>    Structurer le travail avec des étapes claires : A faire – En cours – Terminé.</a:t>
            </a:r>
          </a:p>
          <a:p>
            <a:endParaRPr lang="fr-FR" sz="1200" dirty="0" smtClean="0">
              <a:latin typeface="Georgia" panose="02040502050405020303" pitchFamily="18" charset="0"/>
            </a:endParaRPr>
          </a:p>
          <a:p>
            <a:r>
              <a:rPr lang="fr-FR" sz="1200" dirty="0" smtClean="0">
                <a:latin typeface="Georgia" panose="02040502050405020303" pitchFamily="18" charset="0"/>
              </a:rPr>
              <a:t>    Ajouter des éléments visuels ou contextuels : checklist,commentaires,capture d ’écran ,etc…</a:t>
            </a:r>
          </a:p>
          <a:p>
            <a:endParaRPr lang="fr-FR" sz="1200" dirty="0" smtClean="0">
              <a:latin typeface="Georgia" panose="02040502050405020303" pitchFamily="18" charset="0"/>
            </a:endParaRPr>
          </a:p>
          <a:p>
            <a:r>
              <a:rPr lang="fr-FR" sz="1200" dirty="0" smtClean="0">
                <a:latin typeface="Georgia" panose="02040502050405020303" pitchFamily="18" charset="0"/>
              </a:rPr>
              <a:t>    Favoriser la communication et la collaboration dans l’équipe projet</a:t>
            </a:r>
            <a:r>
              <a:rPr lang="fr-FR" dirty="0" smtClean="0">
                <a:latin typeface="Georgia" panose="02040502050405020303" pitchFamily="18" charset="0"/>
              </a:rPr>
              <a:t>.</a:t>
            </a:r>
            <a:endParaRPr lang="fr-F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42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81917" y="198475"/>
            <a:ext cx="236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Lien du tableau Kanban</a:t>
            </a:r>
            <a:endParaRPr lang="fr-F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3" y="886045"/>
            <a:ext cx="5295014" cy="4087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37" y="1013636"/>
            <a:ext cx="4167963" cy="4075815"/>
          </a:xfrm>
          <a:prstGeom prst="rect">
            <a:avLst/>
          </a:prstGeom>
        </p:spPr>
      </p:pic>
      <p:sp>
        <p:nvSpPr>
          <p:cNvPr id="5" name="Google Shape;105;p19"/>
          <p:cNvSpPr/>
          <p:nvPr/>
        </p:nvSpPr>
        <p:spPr>
          <a:xfrm>
            <a:off x="-1" y="0"/>
            <a:ext cx="8469575" cy="198475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1488" y="-28357"/>
            <a:ext cx="602512" cy="226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1821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729039"/>
            <a:ext cx="6542567" cy="4340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08" y="1467292"/>
            <a:ext cx="2870791" cy="3676207"/>
          </a:xfrm>
          <a:prstGeom prst="rect">
            <a:avLst/>
          </a:prstGeom>
        </p:spPr>
      </p:pic>
      <p:sp>
        <p:nvSpPr>
          <p:cNvPr id="7" name="Curved Left Arrow 6"/>
          <p:cNvSpPr/>
          <p:nvPr/>
        </p:nvSpPr>
        <p:spPr>
          <a:xfrm>
            <a:off x="8204791" y="379227"/>
            <a:ext cx="698206" cy="971107"/>
          </a:xfrm>
          <a:prstGeom prst="curvedLeftArrow">
            <a:avLst/>
          </a:prstGeom>
          <a:solidFill>
            <a:srgbClr val="66FFCC"/>
          </a:solidFill>
          <a:ln>
            <a:solidFill>
              <a:srgbClr val="66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4598580" y="402406"/>
            <a:ext cx="737191" cy="828275"/>
          </a:xfrm>
          <a:prstGeom prst="curvedLeftArrow">
            <a:avLst/>
          </a:prstGeom>
          <a:solidFill>
            <a:srgbClr val="66FFCC"/>
          </a:solidFill>
          <a:ln>
            <a:solidFill>
              <a:srgbClr val="66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3181" y="864781"/>
            <a:ext cx="1233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FFCC"/>
                </a:solidFill>
              </a:rPr>
              <a:t>ProductLog</a:t>
            </a:r>
            <a:endParaRPr lang="fr-FR" dirty="0">
              <a:solidFill>
                <a:srgbClr val="66FF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54995" y="729039"/>
            <a:ext cx="2176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FFCC"/>
                </a:solidFill>
              </a:rPr>
              <a:t>Vue détaillée d’un ticket </a:t>
            </a:r>
            <a:endParaRPr lang="fr-FR" dirty="0">
              <a:solidFill>
                <a:srgbClr val="66FFCC"/>
              </a:solidFill>
            </a:endParaRPr>
          </a:p>
        </p:txBody>
      </p:sp>
      <p:sp>
        <p:nvSpPr>
          <p:cNvPr id="12" name="Google Shape;105;p19"/>
          <p:cNvSpPr/>
          <p:nvPr/>
        </p:nvSpPr>
        <p:spPr>
          <a:xfrm>
            <a:off x="-4800" y="0"/>
            <a:ext cx="8474375" cy="328928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8577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800" b="1" dirty="0">
                <a:solidFill>
                  <a:schemeClr val="accent6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  <a:endParaRPr sz="1800" b="1" dirty="0">
              <a:solidFill>
                <a:schemeClr val="accent6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04" name="Google Shape;104;p19"/>
          <p:cNvSpPr txBox="1"/>
          <p:nvPr/>
        </p:nvSpPr>
        <p:spPr>
          <a:xfrm>
            <a:off x="2106508" y="1017725"/>
            <a:ext cx="3344449" cy="76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9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13">
            <a:extLst>
              <a:ext uri="{FF2B5EF4-FFF2-40B4-BE49-F238E27FC236}">
                <a16:creationId xmlns:a16="http://schemas.microsoft.com/office/drawing/2014/main" id="{6C5584A5-61BA-3E9C-C755-FEA779A34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" y="774634"/>
            <a:ext cx="1794808" cy="9270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229583" y="1084675"/>
            <a:ext cx="3221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chemeClr val="accent2"/>
                </a:solidFill>
              </a:rPr>
              <a:t> Système </a:t>
            </a:r>
            <a:r>
              <a:rPr lang="fr-FR" sz="1200" dirty="0">
                <a:solidFill>
                  <a:schemeClr val="accent2"/>
                </a:solidFill>
              </a:rPr>
              <a:t>de gestion de versions </a:t>
            </a:r>
            <a:r>
              <a:rPr lang="fr-FR" sz="1200" dirty="0" smtClean="0">
                <a:solidFill>
                  <a:schemeClr val="accent2"/>
                </a:solidFill>
              </a:rPr>
              <a:t>distribué</a:t>
            </a:r>
            <a:endParaRPr lang="fr-FR" sz="1200" dirty="0">
              <a:solidFill>
                <a:schemeClr val="accent2"/>
              </a:solidFill>
            </a:endParaRPr>
          </a:p>
          <a:p>
            <a:r>
              <a:rPr lang="fr-FR" sz="1200" dirty="0" smtClean="0">
                <a:solidFill>
                  <a:schemeClr val="accent2"/>
                </a:solidFill>
              </a:rPr>
              <a:t> </a:t>
            </a:r>
            <a:r>
              <a:rPr lang="fr-FR" sz="1200" dirty="0">
                <a:solidFill>
                  <a:schemeClr val="accent2"/>
                </a:solidFill>
              </a:rPr>
              <a:t>C</a:t>
            </a:r>
            <a:r>
              <a:rPr lang="fr-FR" sz="1200" dirty="0" smtClean="0">
                <a:solidFill>
                  <a:schemeClr val="accent2"/>
                </a:solidFill>
              </a:rPr>
              <a:t>ollaboration </a:t>
            </a:r>
            <a:r>
              <a:rPr lang="fr-FR" sz="1200" dirty="0">
                <a:solidFill>
                  <a:schemeClr val="accent2"/>
                </a:solidFill>
              </a:rPr>
              <a:t>entre plusieurs </a:t>
            </a:r>
            <a:r>
              <a:rPr lang="fr-FR" sz="1200" dirty="0" smtClean="0">
                <a:solidFill>
                  <a:schemeClr val="accent2"/>
                </a:solidFill>
              </a:rPr>
              <a:t>développeurs</a:t>
            </a:r>
            <a:endParaRPr lang="fr-FR" sz="1200" dirty="0">
              <a:solidFill>
                <a:schemeClr val="accent2"/>
              </a:solidFill>
            </a:endParaRPr>
          </a:p>
          <a:p>
            <a:r>
              <a:rPr lang="fr-FR" sz="1200" dirty="0" smtClean="0">
                <a:solidFill>
                  <a:schemeClr val="accent2"/>
                </a:solidFill>
              </a:rPr>
              <a:t> </a:t>
            </a:r>
            <a:r>
              <a:rPr lang="fr-FR" sz="1200" dirty="0">
                <a:solidFill>
                  <a:schemeClr val="accent2"/>
                </a:solidFill>
              </a:rPr>
              <a:t>R</a:t>
            </a:r>
            <a:r>
              <a:rPr lang="fr-FR" sz="1200" dirty="0" smtClean="0">
                <a:solidFill>
                  <a:schemeClr val="accent2"/>
                </a:solidFill>
              </a:rPr>
              <a:t>etour </a:t>
            </a:r>
            <a:r>
              <a:rPr lang="fr-FR" sz="1200" dirty="0">
                <a:solidFill>
                  <a:schemeClr val="accent2"/>
                </a:solidFill>
              </a:rPr>
              <a:t>à une version antérieure </a:t>
            </a:r>
            <a:endParaRPr lang="fr-FR" sz="1200" dirty="0" smtClean="0">
              <a:solidFill>
                <a:schemeClr val="accent2"/>
              </a:solidFill>
            </a:endParaRPr>
          </a:p>
          <a:p>
            <a:r>
              <a:rPr lang="fr-FR" sz="1200" dirty="0" smtClean="0">
                <a:solidFill>
                  <a:schemeClr val="accent2"/>
                </a:solidFill>
              </a:rPr>
              <a:t> Traçabilité complète</a:t>
            </a:r>
            <a:endParaRPr lang="fr-FR" sz="1200" dirty="0">
              <a:solidFill>
                <a:schemeClr val="accent2"/>
              </a:solidFill>
            </a:endParaRPr>
          </a:p>
        </p:txBody>
      </p:sp>
      <p:pic>
        <p:nvPicPr>
          <p:cNvPr id="10" name="Image 15">
            <a:extLst>
              <a:ext uri="{FF2B5EF4-FFF2-40B4-BE49-F238E27FC236}">
                <a16:creationId xmlns:a16="http://schemas.microsoft.com/office/drawing/2014/main" id="{53EBAD6D-F5CF-0D87-F97F-EF87AB3E9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" y="2116999"/>
            <a:ext cx="1794808" cy="8931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289545" y="2117000"/>
            <a:ext cx="6280298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2"/>
                </a:solidFill>
              </a:rPr>
              <a:t>P</a:t>
            </a:r>
            <a:r>
              <a:rPr lang="fr-FR" sz="1200" dirty="0" smtClean="0">
                <a:solidFill>
                  <a:schemeClr val="accent2"/>
                </a:solidFill>
              </a:rPr>
              <a:t>lateforme </a:t>
            </a:r>
            <a:r>
              <a:rPr lang="fr-FR" sz="1200" dirty="0">
                <a:solidFill>
                  <a:schemeClr val="accent2"/>
                </a:solidFill>
              </a:rPr>
              <a:t>de développement collaboratif </a:t>
            </a:r>
            <a:endParaRPr lang="fr-FR" sz="1200" dirty="0" smtClean="0">
              <a:solidFill>
                <a:schemeClr val="accent2"/>
              </a:solidFill>
            </a:endParaRPr>
          </a:p>
          <a:p>
            <a:r>
              <a:rPr lang="fr-FR" sz="1200" dirty="0">
                <a:solidFill>
                  <a:schemeClr val="accent2"/>
                </a:solidFill>
              </a:rPr>
              <a:t>G</a:t>
            </a:r>
            <a:r>
              <a:rPr lang="fr-FR" sz="1200" dirty="0" smtClean="0">
                <a:solidFill>
                  <a:schemeClr val="accent2"/>
                </a:solidFill>
              </a:rPr>
              <a:t>érer </a:t>
            </a:r>
            <a:r>
              <a:rPr lang="fr-FR" sz="1200" dirty="0">
                <a:solidFill>
                  <a:schemeClr val="accent2"/>
                </a:solidFill>
              </a:rPr>
              <a:t>les </a:t>
            </a:r>
            <a:r>
              <a:rPr lang="fr-FR" sz="1200" dirty="0" smtClean="0">
                <a:solidFill>
                  <a:schemeClr val="accent2"/>
                </a:solidFill>
              </a:rPr>
              <a:t>versions</a:t>
            </a:r>
            <a:r>
              <a:rPr lang="fr-FR" sz="1200" dirty="0">
                <a:solidFill>
                  <a:schemeClr val="accent2"/>
                </a:solidFill>
              </a:rPr>
              <a:t/>
            </a:r>
            <a:br>
              <a:rPr lang="fr-FR" sz="1200" dirty="0">
                <a:solidFill>
                  <a:schemeClr val="accent2"/>
                </a:solidFill>
              </a:rPr>
            </a:br>
            <a:r>
              <a:rPr lang="fr-FR" sz="1200" dirty="0">
                <a:solidFill>
                  <a:schemeClr val="accent2"/>
                </a:solidFill>
              </a:rPr>
              <a:t>S</a:t>
            </a:r>
            <a:r>
              <a:rPr lang="fr-FR" sz="1200" dirty="0" smtClean="0">
                <a:solidFill>
                  <a:schemeClr val="accent2"/>
                </a:solidFill>
              </a:rPr>
              <a:t>tocker</a:t>
            </a:r>
            <a:r>
              <a:rPr lang="fr-FR" sz="1200" dirty="0">
                <a:solidFill>
                  <a:schemeClr val="accent2"/>
                </a:solidFill>
              </a:rPr>
              <a:t>, organiser, suivre l’évolution </a:t>
            </a:r>
            <a:endParaRPr lang="fr-FR" sz="1200" dirty="0" smtClean="0">
              <a:solidFill>
                <a:schemeClr val="accent2"/>
              </a:solidFill>
            </a:endParaRPr>
          </a:p>
          <a:p>
            <a:r>
              <a:rPr lang="fr-FR" sz="1200" dirty="0">
                <a:solidFill>
                  <a:schemeClr val="accent2"/>
                </a:solidFill>
              </a:rPr>
              <a:t>C</a:t>
            </a:r>
            <a:r>
              <a:rPr lang="fr-FR" sz="1200" dirty="0" smtClean="0">
                <a:solidFill>
                  <a:schemeClr val="accent2"/>
                </a:solidFill>
              </a:rPr>
              <a:t>ollaborer facilement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2" name="Image 5">
            <a:extLst>
              <a:ext uri="{FF2B5EF4-FFF2-40B4-BE49-F238E27FC236}">
                <a16:creationId xmlns:a16="http://schemas.microsoft.com/office/drawing/2014/main" id="{37C93691-6921-464A-F79D-1AFD05431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3425530"/>
            <a:ext cx="1408565" cy="1210295"/>
          </a:xfrm>
          <a:prstGeom prst="round2DiagRect">
            <a:avLst>
              <a:gd name="adj1" fmla="val 16667"/>
              <a:gd name="adj2" fmla="val 10181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229583" y="3230880"/>
            <a:ext cx="6836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Instagram</a:t>
            </a:r>
            <a:r>
              <a:rPr lang="fr-FR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:</a:t>
            </a:r>
          </a:p>
          <a:p>
            <a:r>
              <a:rPr lang="fr-FR" sz="1200" dirty="0" smtClean="0"/>
              <a:t>Accéder aux données des utilisateurs :Photos,vidéo,likes et commentaires</a:t>
            </a:r>
          </a:p>
          <a:p>
            <a:r>
              <a:rPr lang="fr-FR" sz="1200" dirty="0" smtClean="0"/>
              <a:t>Publier du contenu,suivre ou gérer les abonnements </a:t>
            </a:r>
          </a:p>
          <a:p>
            <a:r>
              <a:rPr lang="fr-FR" sz="1200" dirty="0" smtClean="0"/>
              <a:t>La création d’application tierces qui peuvent interagir avec instagram </a:t>
            </a:r>
          </a:p>
          <a:p>
            <a:r>
              <a:rPr lang="fr-FR" sz="12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Deliveroo:</a:t>
            </a:r>
          </a:p>
          <a:p>
            <a:r>
              <a:rPr lang="fr-FR" sz="1200" dirty="0" smtClean="0"/>
              <a:t>Gérer les informations de commande </a:t>
            </a:r>
          </a:p>
          <a:p>
            <a:r>
              <a:rPr lang="fr-FR" sz="1200" dirty="0" smtClean="0"/>
              <a:t>Suivre les livraisons ,accéder aux menus des restaurants.</a:t>
            </a:r>
          </a:p>
          <a:p>
            <a:r>
              <a:rPr lang="fr-FR" sz="1200" dirty="0" smtClean="0"/>
              <a:t>Intégrer les services de Deliveroo dans d’autres applications ou systèmes </a:t>
            </a:r>
            <a:endParaRPr lang="fr-FR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;p19">
            <a:extLst>
              <a:ext uri="{FF2B5EF4-FFF2-40B4-BE49-F238E27FC236}">
                <a16:creationId xmlns:a16="http://schemas.microsoft.com/office/drawing/2014/main" id="{474AC864-CC94-CC7A-3ED0-2AB316E7006B}"/>
              </a:ext>
            </a:extLst>
          </p:cNvPr>
          <p:cNvSpPr/>
          <p:nvPr/>
        </p:nvSpPr>
        <p:spPr>
          <a:xfrm>
            <a:off x="-4800" y="0"/>
            <a:ext cx="8051520" cy="560832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106;p19">
            <a:extLst>
              <a:ext uri="{FF2B5EF4-FFF2-40B4-BE49-F238E27FC236}">
                <a16:creationId xmlns:a16="http://schemas.microsoft.com/office/drawing/2014/main" id="{06C88803-A133-E635-E557-CB0534A163F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6449" y="-4"/>
            <a:ext cx="987552" cy="5608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486912" y="780288"/>
            <a:ext cx="6022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6">
                    <a:lumMod val="50000"/>
                  </a:schemeClr>
                </a:solidFill>
              </a:rPr>
              <a:t>Choix technique </a:t>
            </a:r>
            <a:endParaRPr lang="fr-F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Image 2">
            <a:extLst>
              <a:ext uri="{FF2B5EF4-FFF2-40B4-BE49-F238E27FC236}">
                <a16:creationId xmlns:a16="http://schemas.microsoft.com/office/drawing/2014/main" id="{389910AD-21D2-11C7-0453-057776B85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1" y="1319699"/>
            <a:ext cx="1116159" cy="1050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7152" y="1421914"/>
            <a:ext cx="7132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Solution cohérente avec l’architecture React existante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Permet une personnalisation et une intégration facile des fonctionnalités 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Ajoute des fonctionnalités interactives comme des boutons, des formulaires,etc.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Génération rapide des PDF.</a:t>
            </a:r>
            <a:endParaRPr lang="fr-FR" dirty="0"/>
          </a:p>
        </p:txBody>
      </p:sp>
      <p:pic>
        <p:nvPicPr>
          <p:cNvPr id="10" name="Image 6">
            <a:extLst>
              <a:ext uri="{FF2B5EF4-FFF2-40B4-BE49-F238E27FC236}">
                <a16:creationId xmlns:a16="http://schemas.microsoft.com/office/drawing/2014/main" id="{EF7C8FD1-53B6-B23D-E2C3-58A141F12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41" y="3134888"/>
            <a:ext cx="1427858" cy="7765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97152" y="3060192"/>
            <a:ext cx="73200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Librairie permet de créer simplement des modales performantes, accessibles avec un minimum de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Permet de personnaliser le contenu et le style des fenêtres modales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Peut être utilisé pour divers cas d’utilisation comme des notifications, des formulaires ou des dialogues de confirmation 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025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000" b="1" dirty="0">
                <a:solidFill>
                  <a:schemeClr val="accent6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2000" b="1" dirty="0">
              <a:solidFill>
                <a:schemeClr val="accent6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734764" cy="3907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0"/>
            <a:ext cx="491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l’usage du no-code</a:t>
            </a:r>
            <a:endParaRPr sz="1000"/>
          </a:p>
        </p:txBody>
      </p:sp>
      <p:sp>
        <p:nvSpPr>
          <p:cNvPr id="114" name="Google Shape;114;p20">
            <a:hlinkClick r:id="rId3"/>
          </p:cNvPr>
          <p:cNvSpPr txBox="1"/>
          <p:nvPr/>
        </p:nvSpPr>
        <p:spPr>
          <a:xfrm>
            <a:off x="1198426" y="894233"/>
            <a:ext cx="7426347" cy="111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</a:pPr>
            <a:r>
              <a:rPr lang="fr" sz="15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Classification des sources  </a:t>
            </a:r>
            <a:endParaRPr sz="1500" b="1" dirty="0">
              <a:solidFill>
                <a:schemeClr val="accent4">
                  <a:lumMod val="60000"/>
                  <a:lumOff val="40000"/>
                </a:schemeClr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20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11">
            <a:hlinkClick r:id="rId3"/>
            <a:extLst>
              <a:ext uri="{FF2B5EF4-FFF2-40B4-BE49-F238E27FC236}">
                <a16:creationId xmlns:a16="http://schemas.microsoft.com/office/drawing/2014/main" id="{929DEB0B-CA4B-A66A-6B70-30158BFBD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441" y="303162"/>
            <a:ext cx="2349805" cy="484748"/>
          </a:xfrm>
          <a:prstGeom prst="rect">
            <a:avLst/>
          </a:prstGeom>
        </p:spPr>
      </p:pic>
      <p:pic>
        <p:nvPicPr>
          <p:cNvPr id="9" name="Image 13">
            <a:extLst>
              <a:ext uri="{FF2B5EF4-FFF2-40B4-BE49-F238E27FC236}">
                <a16:creationId xmlns:a16="http://schemas.microsoft.com/office/drawing/2014/main" id="{195AEE78-2EDF-DE03-B3C8-2A3FD0A81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23" y="1450524"/>
            <a:ext cx="3136918" cy="1225698"/>
          </a:xfrm>
          <a:prstGeom prst="rect">
            <a:avLst/>
          </a:prstGeom>
        </p:spPr>
      </p:pic>
      <p:pic>
        <p:nvPicPr>
          <p:cNvPr id="10" name="Image 2">
            <a:extLst>
              <a:ext uri="{FF2B5EF4-FFF2-40B4-BE49-F238E27FC236}">
                <a16:creationId xmlns:a16="http://schemas.microsoft.com/office/drawing/2014/main" id="{17B83C34-E8B9-C560-329C-6B6E9205CD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62" y="3018552"/>
            <a:ext cx="2839531" cy="1551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72540" y="1757916"/>
            <a:ext cx="54739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  <a:r>
              <a:rPr lang="fr-FR" dirty="0" smtClean="0">
                <a:solidFill>
                  <a:schemeClr val="accent2"/>
                </a:solidFill>
              </a:rPr>
              <a:t>lateforme </a:t>
            </a:r>
            <a:r>
              <a:rPr lang="fr-FR" dirty="0">
                <a:solidFill>
                  <a:schemeClr val="accent2"/>
                </a:solidFill>
              </a:rPr>
              <a:t>de curation numérique </a:t>
            </a:r>
            <a:endParaRPr lang="fr-FR" dirty="0" smtClean="0">
              <a:solidFill>
                <a:schemeClr val="accent2"/>
              </a:solidFill>
            </a:endParaRPr>
          </a:p>
          <a:p>
            <a:endParaRPr lang="fr-FR" dirty="0">
              <a:solidFill>
                <a:schemeClr val="accent2"/>
              </a:solidFill>
            </a:endParaRPr>
          </a:p>
          <a:p>
            <a:r>
              <a:rPr lang="fr-FR" dirty="0" smtClean="0">
                <a:solidFill>
                  <a:schemeClr val="accent2"/>
                </a:solidFill>
              </a:rPr>
              <a:t> Rassemble, </a:t>
            </a:r>
            <a:r>
              <a:rPr lang="fr-FR" dirty="0">
                <a:solidFill>
                  <a:schemeClr val="accent2"/>
                </a:solidFill>
              </a:rPr>
              <a:t>organiser et présenter facilement des contenus en ligne</a:t>
            </a:r>
            <a:r>
              <a:rPr lang="fr-FR" dirty="0" smtClean="0">
                <a:solidFill>
                  <a:schemeClr val="accent2"/>
                </a:solidFill>
              </a:rPr>
              <a:t>.</a:t>
            </a:r>
          </a:p>
          <a:p>
            <a:r>
              <a:rPr lang="fr-FR" dirty="0">
                <a:solidFill>
                  <a:schemeClr val="accent2"/>
                </a:solidFill>
              </a:rPr>
              <a:t/>
            </a:r>
            <a:br>
              <a:rPr lang="fr-FR" dirty="0">
                <a:solidFill>
                  <a:schemeClr val="accent2"/>
                </a:solidFill>
              </a:rPr>
            </a:br>
            <a:r>
              <a:rPr lang="fr-FR" dirty="0">
                <a:solidFill>
                  <a:schemeClr val="accent2"/>
                </a:solidFill>
              </a:rPr>
              <a:t>C</a:t>
            </a:r>
            <a:r>
              <a:rPr lang="fr-FR" dirty="0" smtClean="0">
                <a:solidFill>
                  <a:schemeClr val="accent2"/>
                </a:solidFill>
              </a:rPr>
              <a:t>réer </a:t>
            </a:r>
            <a:r>
              <a:rPr lang="fr-FR" dirty="0">
                <a:solidFill>
                  <a:schemeClr val="accent2"/>
                </a:solidFill>
              </a:rPr>
              <a:t>des collections </a:t>
            </a:r>
            <a:r>
              <a:rPr lang="fr-FR" dirty="0" smtClean="0">
                <a:solidFill>
                  <a:schemeClr val="accent2"/>
                </a:solidFill>
              </a:rPr>
              <a:t>personnalisées</a:t>
            </a:r>
          </a:p>
          <a:p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chemeClr val="accent2"/>
                </a:solidFill>
              </a:rPr>
              <a:t>A</a:t>
            </a:r>
            <a:r>
              <a:rPr lang="fr-FR" dirty="0" smtClean="0">
                <a:solidFill>
                  <a:schemeClr val="accent2"/>
                </a:solidFill>
              </a:rPr>
              <a:t>jouter </a:t>
            </a:r>
            <a:r>
              <a:rPr lang="fr-FR" dirty="0">
                <a:solidFill>
                  <a:schemeClr val="accent2"/>
                </a:solidFill>
              </a:rPr>
              <a:t>du contenu pertinent et les partager avec d'autres </a:t>
            </a:r>
            <a:r>
              <a:rPr lang="fr-FR" dirty="0" smtClean="0">
                <a:solidFill>
                  <a:schemeClr val="accent2"/>
                </a:solidFill>
              </a:rPr>
              <a:t>collaborateurs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59795" y="1017725"/>
            <a:ext cx="2199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hlinkClick r:id="rId3"/>
              </a:rPr>
              <a:t>Lien vers la collection </a:t>
            </a:r>
            <a:endParaRPr lang="fr-F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5;p21"/>
          <p:cNvSpPr/>
          <p:nvPr/>
        </p:nvSpPr>
        <p:spPr>
          <a:xfrm>
            <a:off x="0" y="-4"/>
            <a:ext cx="8307552" cy="560832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/>
          </a:p>
        </p:txBody>
      </p:sp>
      <p:pic>
        <p:nvPicPr>
          <p:cNvPr id="3" name="Google Shape;12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2752" y="-4"/>
            <a:ext cx="841249" cy="5608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03568" y="682748"/>
            <a:ext cx="7900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Contribution de la veille à l'élaboration des spécifications techniques</a:t>
            </a:r>
            <a:r>
              <a:rPr lang="fr-FR" b="1" dirty="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Georgia" panose="02040502050405020303" pitchFamily="18" charset="0"/>
                <a:ea typeface="Montserrat"/>
                <a:cs typeface="Montserrat"/>
                <a:sym typeface="Montserrat"/>
              </a:rPr>
              <a:t>.</a:t>
            </a:r>
            <a:endParaRPr lang="fr-FR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Image 5">
            <a:extLst>
              <a:ext uri="{FF2B5EF4-FFF2-40B4-BE49-F238E27FC236}">
                <a16:creationId xmlns:a16="http://schemas.microsoft.com/office/drawing/2014/main" id="{ED8B8264-EA2F-300E-7B20-1DDA5FAA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26" y="3463880"/>
            <a:ext cx="1180859" cy="4642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38177" y="3434397"/>
            <a:ext cx="4664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Centralisation des informations </a:t>
            </a:r>
          </a:p>
          <a:p>
            <a:r>
              <a:rPr lang="fr-FR" dirty="0" smtClean="0"/>
              <a:t>Personnalisation et mise à jour en temps réel</a:t>
            </a:r>
            <a:endParaRPr lang="fr-FR" dirty="0"/>
          </a:p>
        </p:txBody>
      </p:sp>
      <p:pic>
        <p:nvPicPr>
          <p:cNvPr id="12" name="Image 6">
            <a:extLst>
              <a:ext uri="{FF2B5EF4-FFF2-40B4-BE49-F238E27FC236}">
                <a16:creationId xmlns:a16="http://schemas.microsoft.com/office/drawing/2014/main" id="{E147B21E-887B-0AC2-E955-69056A656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98" y="4263983"/>
            <a:ext cx="826339" cy="7134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58679" y="4091181"/>
            <a:ext cx="7485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 smtClean="0">
              <a:solidFill>
                <a:srgbClr val="66BAAC"/>
              </a:solidFill>
            </a:endParaRPr>
          </a:p>
          <a:p>
            <a:r>
              <a:rPr lang="fr-FR" dirty="0" smtClean="0"/>
              <a:t>Alertes </a:t>
            </a:r>
            <a:r>
              <a:rPr lang="fr-FR" dirty="0" smtClean="0">
                <a:hlinkClick r:id="rId5"/>
              </a:rPr>
              <a:t>personnalisées</a:t>
            </a:r>
            <a:endParaRPr lang="fr-FR" dirty="0" smtClean="0"/>
          </a:p>
          <a:p>
            <a:r>
              <a:rPr lang="fr-FR" dirty="0" smtClean="0"/>
              <a:t>Suivi des tendances </a:t>
            </a:r>
          </a:p>
          <a:p>
            <a:r>
              <a:rPr lang="fr-FR" dirty="0" smtClean="0"/>
              <a:t>Optimisation du temps  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291826" y="1390633"/>
            <a:ext cx="85470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La veille technologique est recommandée dans tous les secteurs </a:t>
            </a:r>
            <a:r>
              <a:rPr lang="fr-FR" sz="12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professionnels:</a:t>
            </a:r>
          </a:p>
          <a:p>
            <a:endParaRPr lang="fr-FR" sz="1200" dirty="0" smtClean="0"/>
          </a:p>
          <a:p>
            <a:r>
              <a:rPr lang="fr-FR" sz="1200" dirty="0">
                <a:solidFill>
                  <a:schemeClr val="accent2"/>
                </a:solidFill>
              </a:rPr>
              <a:t>✅ Anticiper les évolutions </a:t>
            </a:r>
            <a:endParaRPr lang="fr-FR" sz="1200" dirty="0" smtClean="0">
              <a:solidFill>
                <a:schemeClr val="accent2"/>
              </a:solidFill>
            </a:endParaRPr>
          </a:p>
          <a:p>
            <a:r>
              <a:rPr lang="fr-FR" sz="1200" dirty="0">
                <a:solidFill>
                  <a:schemeClr val="accent2"/>
                </a:solidFill>
              </a:rPr>
              <a:t/>
            </a:r>
            <a:br>
              <a:rPr lang="fr-FR" sz="1200" dirty="0">
                <a:solidFill>
                  <a:schemeClr val="accent2"/>
                </a:solidFill>
              </a:rPr>
            </a:br>
            <a:r>
              <a:rPr lang="fr-FR" sz="1200" dirty="0">
                <a:solidFill>
                  <a:schemeClr val="accent2"/>
                </a:solidFill>
              </a:rPr>
              <a:t>✅ Se motiver, individuellement ou en équipe </a:t>
            </a:r>
            <a:endParaRPr lang="fr-FR" sz="1200" dirty="0" smtClean="0">
              <a:solidFill>
                <a:schemeClr val="accent2"/>
              </a:solidFill>
            </a:endParaRPr>
          </a:p>
          <a:p>
            <a:r>
              <a:rPr lang="fr-FR" sz="1200" dirty="0">
                <a:solidFill>
                  <a:schemeClr val="accent2"/>
                </a:solidFill>
              </a:rPr>
              <a:t/>
            </a:r>
            <a:br>
              <a:rPr lang="fr-FR" sz="1200" dirty="0">
                <a:solidFill>
                  <a:schemeClr val="accent2"/>
                </a:solidFill>
              </a:rPr>
            </a:br>
            <a:r>
              <a:rPr lang="fr-FR" sz="1200" dirty="0">
                <a:solidFill>
                  <a:schemeClr val="accent2"/>
                </a:solidFill>
              </a:rPr>
              <a:t>✅ Surveiller les bonnes sources </a:t>
            </a:r>
            <a:endParaRPr lang="fr-FR" sz="1200" dirty="0" smtClean="0">
              <a:solidFill>
                <a:schemeClr val="accent2"/>
              </a:solidFill>
            </a:endParaRPr>
          </a:p>
          <a:p>
            <a:r>
              <a:rPr lang="fr-FR" sz="1200" dirty="0">
                <a:solidFill>
                  <a:schemeClr val="accent2"/>
                </a:solidFill>
              </a:rPr>
              <a:t/>
            </a:r>
            <a:br>
              <a:rPr lang="fr-FR" sz="1200" dirty="0">
                <a:solidFill>
                  <a:schemeClr val="accent2"/>
                </a:solidFill>
              </a:rPr>
            </a:br>
            <a:r>
              <a:rPr lang="fr-FR" sz="1200" dirty="0">
                <a:solidFill>
                  <a:schemeClr val="accent2"/>
                </a:solidFill>
              </a:rPr>
              <a:t>✅ S’abonner à des flux </a:t>
            </a:r>
            <a:r>
              <a:rPr lang="fr-FR" sz="1200" dirty="0" smtClean="0">
                <a:solidFill>
                  <a:schemeClr val="accent2"/>
                </a:solidFill>
              </a:rPr>
              <a:t>RSS</a:t>
            </a:r>
            <a:endParaRPr lang="fr-FR" sz="1200" dirty="0">
              <a:solidFill>
                <a:schemeClr val="accent2"/>
              </a:solidFill>
            </a:endParaRPr>
          </a:p>
          <a:p>
            <a:endParaRPr lang="fr-FR" sz="1200" dirty="0" smtClean="0"/>
          </a:p>
        </p:txBody>
      </p:sp>
    </p:spTree>
    <p:extLst>
      <p:ext uri="{BB962C8B-B14F-4D97-AF65-F5344CB8AC3E}">
        <p14:creationId xmlns:p14="http://schemas.microsoft.com/office/powerpoint/2010/main" val="228497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6598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latin typeface="Montserrat"/>
                <a:ea typeface="Montserrat"/>
                <a:cs typeface="Montserrat"/>
                <a:sym typeface="Montserrat"/>
              </a:rPr>
              <a:t>Sommaire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Contexte du projet</a:t>
            </a:r>
            <a:endParaRPr sz="1700" b="1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Aperçu de la maquette</a:t>
            </a:r>
            <a:endParaRPr sz="1700" b="1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Méthodologie utilisée</a:t>
            </a:r>
            <a:endParaRPr sz="1700" b="1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Tableau Kanban</a:t>
            </a:r>
            <a:endParaRPr sz="1700" b="1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Spécifications techniques</a:t>
            </a:r>
            <a:endParaRPr sz="1700" b="1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Veille technologique</a:t>
            </a:r>
            <a:endParaRPr sz="1700" b="1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Conclusion </a:t>
            </a:r>
            <a:endParaRPr sz="1700" b="1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700"/>
              <a:buFont typeface="Montserrat"/>
              <a:buAutoNum type="arabicPeriod"/>
            </a:pPr>
            <a:r>
              <a:rPr lang="fr" sz="1700" b="1" dirty="0">
                <a:solidFill>
                  <a:srgbClr val="0D0D0D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sz="1700" b="1" dirty="0">
              <a:solidFill>
                <a:srgbClr val="0D0D0D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80105"/>
            <a:ext cx="674425" cy="3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2DEE2CC4-09FF-51CB-F8D7-DABAF2E7894F}"/>
              </a:ext>
            </a:extLst>
          </p:cNvPr>
          <p:cNvSpPr/>
          <p:nvPr/>
        </p:nvSpPr>
        <p:spPr>
          <a:xfrm>
            <a:off x="0" y="-22859"/>
            <a:ext cx="8538210" cy="38829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2E686104-894A-D385-9628-CE1ADD0A8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896" y="574625"/>
            <a:ext cx="3764983" cy="39716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5;p21"/>
          <p:cNvSpPr/>
          <p:nvPr/>
        </p:nvSpPr>
        <p:spPr>
          <a:xfrm>
            <a:off x="-4800" y="0"/>
            <a:ext cx="8136864" cy="463296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/>
          </a:p>
        </p:txBody>
      </p:sp>
      <p:pic>
        <p:nvPicPr>
          <p:cNvPr id="3" name="Google Shape;12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2752" y="-4"/>
            <a:ext cx="841249" cy="46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 flipH="1">
            <a:off x="630933" y="582411"/>
            <a:ext cx="45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solidFill>
                  <a:schemeClr val="accent6">
                    <a:lumMod val="50000"/>
                  </a:schemeClr>
                </a:solidFill>
              </a:rPr>
              <a:t>Critères de sélection des sources  </a:t>
            </a:r>
            <a:endParaRPr lang="fr-FR" sz="1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53EA57D6-6799-7BD6-3DC4-7B54333A5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339" y="1675768"/>
            <a:ext cx="4467449" cy="23693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3840" y="1351280"/>
            <a:ext cx="40132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✅ </a:t>
            </a:r>
            <a:r>
              <a:rPr lang="fr-FR" sz="1600" dirty="0"/>
              <a:t>Vérifier la crédibilité du </a:t>
            </a:r>
            <a:r>
              <a:rPr lang="fr-FR" sz="1600" dirty="0" smtClean="0"/>
              <a:t>site</a:t>
            </a:r>
          </a:p>
          <a:p>
            <a:r>
              <a:rPr lang="fr-FR" sz="1600" dirty="0"/>
              <a:t/>
            </a:r>
            <a:br>
              <a:rPr lang="fr-FR" sz="1600" dirty="0"/>
            </a:br>
            <a:r>
              <a:rPr lang="fr-FR" sz="1600" dirty="0"/>
              <a:t>✅ S’assurer que le contenu est régulièrement mis à </a:t>
            </a:r>
            <a:r>
              <a:rPr lang="fr-FR" sz="1600" dirty="0" smtClean="0"/>
              <a:t>jour</a:t>
            </a:r>
          </a:p>
          <a:p>
            <a:r>
              <a:rPr lang="fr-FR" sz="1600" dirty="0"/>
              <a:t/>
            </a:r>
            <a:br>
              <a:rPr lang="fr-FR" sz="1600" dirty="0"/>
            </a:br>
            <a:r>
              <a:rPr lang="fr-FR" sz="1600" dirty="0"/>
              <a:t>✅ Évaluer la pertinence par rapport au </a:t>
            </a:r>
            <a:r>
              <a:rPr lang="fr-FR" sz="1600" dirty="0" smtClean="0"/>
              <a:t>projet</a:t>
            </a:r>
          </a:p>
          <a:p>
            <a:r>
              <a:rPr lang="fr-FR" sz="1600" dirty="0"/>
              <a:t/>
            </a:r>
            <a:br>
              <a:rPr lang="fr-FR" sz="1600" dirty="0"/>
            </a:br>
            <a:r>
              <a:rPr lang="fr-FR" sz="1600" dirty="0"/>
              <a:t>✅ Privilégier des sources reconnues et </a:t>
            </a:r>
            <a:r>
              <a:rPr lang="fr-FR" sz="1600" dirty="0" smtClean="0"/>
              <a:t>fiables</a:t>
            </a:r>
          </a:p>
          <a:p>
            <a:endParaRPr lang="fr-FR" sz="1600" dirty="0"/>
          </a:p>
          <a:p>
            <a:r>
              <a:rPr lang="fr-FR" sz="1600" dirty="0">
                <a:solidFill>
                  <a:srgbClr val="FF0000"/>
                </a:solidFill>
              </a:rPr>
              <a:t>📌 </a:t>
            </a:r>
            <a:r>
              <a:rPr lang="fr-FR" sz="1600" i="1" dirty="0">
                <a:solidFill>
                  <a:srgbClr val="FF0000"/>
                </a:solidFill>
              </a:rPr>
              <a:t>Exemple illustré avec le site AWS – Service Amazon</a:t>
            </a:r>
            <a:endParaRPr lang="fr-F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21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5;p21">
            <a:extLst>
              <a:ext uri="{FF2B5EF4-FFF2-40B4-BE49-F238E27FC236}">
                <a16:creationId xmlns:a16="http://schemas.microsoft.com/office/drawing/2014/main" id="{EDC6F733-1205-E6B7-23A3-4E04AAE27833}"/>
              </a:ext>
            </a:extLst>
          </p:cNvPr>
          <p:cNvSpPr/>
          <p:nvPr/>
        </p:nvSpPr>
        <p:spPr>
          <a:xfrm>
            <a:off x="-29184" y="-28353"/>
            <a:ext cx="8405088" cy="467264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/>
          </a:p>
        </p:txBody>
      </p:sp>
      <p:pic>
        <p:nvPicPr>
          <p:cNvPr id="3" name="Google Shape;126;p21">
            <a:extLst>
              <a:ext uri="{FF2B5EF4-FFF2-40B4-BE49-F238E27FC236}">
                <a16:creationId xmlns:a16="http://schemas.microsoft.com/office/drawing/2014/main" id="{C0883C5D-3CEC-17A6-EEE3-2697727D44D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6176" y="-5"/>
            <a:ext cx="877825" cy="4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182112" y="573024"/>
            <a:ext cx="363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solidFill>
                  <a:schemeClr val="accent6">
                    <a:lumMod val="50000"/>
                  </a:schemeClr>
                </a:solidFill>
              </a:rPr>
              <a:t>Veille technologique </a:t>
            </a:r>
            <a:endParaRPr lang="fr-FR" sz="1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1150331"/>
            <a:ext cx="3807056" cy="3700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11" y="1150330"/>
            <a:ext cx="3918489" cy="37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9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5;p20">
            <a:extLst>
              <a:ext uri="{FF2B5EF4-FFF2-40B4-BE49-F238E27FC236}">
                <a16:creationId xmlns:a16="http://schemas.microsoft.com/office/drawing/2014/main" id="{F2A21341-186F-C096-6B91-C9B5EFBE9CAA}"/>
              </a:ext>
            </a:extLst>
          </p:cNvPr>
          <p:cNvSpPr/>
          <p:nvPr/>
        </p:nvSpPr>
        <p:spPr>
          <a:xfrm>
            <a:off x="-29184" y="0"/>
            <a:ext cx="8498760" cy="340546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/>
          </a:p>
        </p:txBody>
      </p:sp>
      <p:pic>
        <p:nvPicPr>
          <p:cNvPr id="3" name="Google Shape;116;p20">
            <a:extLst>
              <a:ext uri="{FF2B5EF4-FFF2-40B4-BE49-F238E27FC236}">
                <a16:creationId xmlns:a16="http://schemas.microsoft.com/office/drawing/2014/main" id="{0A7C3B8E-C0D6-85D2-B536-2B804AA4993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9576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65DA0673-8A62-A291-1266-8952CD48B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138589"/>
            <a:ext cx="940718" cy="1267356"/>
          </a:xfrm>
          <a:prstGeom prst="rect">
            <a:avLst/>
          </a:prstGeom>
        </p:spPr>
      </p:pic>
      <p:pic>
        <p:nvPicPr>
          <p:cNvPr id="5" name="Image 10">
            <a:extLst>
              <a:ext uri="{FF2B5EF4-FFF2-40B4-BE49-F238E27FC236}">
                <a16:creationId xmlns:a16="http://schemas.microsoft.com/office/drawing/2014/main" id="{6759108F-16B8-AC4C-424A-8D50895FF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03" y="1174080"/>
            <a:ext cx="1554525" cy="12318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" y="475488"/>
            <a:ext cx="390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Explication des sources pour Menu Maker</a:t>
            </a:r>
            <a:endParaRPr lang="fr-F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866302"/>
            <a:ext cx="1716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  <a:hlinkClick r:id="rId5"/>
              </a:rPr>
              <a:t>Lien</a:t>
            </a:r>
            <a:r>
              <a:rPr lang="fr-FR" dirty="0" smtClean="0">
                <a:solidFill>
                  <a:srgbClr val="66BAAC"/>
                </a:solidFill>
              </a:rPr>
              <a:t> du wakelet</a:t>
            </a:r>
            <a:endParaRPr lang="fr-FR" dirty="0">
              <a:solidFill>
                <a:srgbClr val="66BAA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6510" y="783266"/>
            <a:ext cx="1904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  <a:hlinkClick r:id="rId6"/>
              </a:rPr>
              <a:t>Lien de l’article </a:t>
            </a:r>
            <a:endParaRPr lang="fr-FR" dirty="0">
              <a:solidFill>
                <a:srgbClr val="66BAA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67" y="2540595"/>
            <a:ext cx="38933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282523"/>
                </a:solidFill>
                <a:latin typeface="Georgia" panose="02040502050405020303" pitchFamily="18" charset="0"/>
              </a:rPr>
              <a:t> 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09839D-01AA-AF83-C076-D199EAE5AB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654" y="1028252"/>
            <a:ext cx="900335" cy="1312718"/>
          </a:xfrm>
          <a:prstGeom prst="rect">
            <a:avLst/>
          </a:prstGeom>
        </p:spPr>
      </p:pic>
      <p:pic>
        <p:nvPicPr>
          <p:cNvPr id="11" name="Image 14">
            <a:extLst>
              <a:ext uri="{FF2B5EF4-FFF2-40B4-BE49-F238E27FC236}">
                <a16:creationId xmlns:a16="http://schemas.microsoft.com/office/drawing/2014/main" id="{23D61A03-6982-A847-1A83-69CEE70D76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7901" y="1022525"/>
            <a:ext cx="1632499" cy="11606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35296" y="449535"/>
            <a:ext cx="2072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  <a:hlinkClick r:id="rId5"/>
              </a:rPr>
              <a:t>Lien du Wakelet</a:t>
            </a:r>
            <a:endParaRPr lang="fr-FR" dirty="0">
              <a:solidFill>
                <a:srgbClr val="66BAA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7936" y="55988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  <a:hlinkClick r:id="rId9"/>
              </a:rPr>
              <a:t>Lien de l’article </a:t>
            </a:r>
            <a:endParaRPr lang="fr-FR" dirty="0">
              <a:solidFill>
                <a:srgbClr val="66BA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7" y="2678232"/>
            <a:ext cx="3452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Source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  <a:t>1 – </a:t>
            </a:r>
            <a:r>
              <a:rPr lang="fr-FR" sz="1200" b="1" i="1" dirty="0">
                <a:solidFill>
                  <a:schemeClr val="accent6">
                    <a:lumMod val="50000"/>
                  </a:schemeClr>
                </a:solidFill>
              </a:rPr>
              <a:t>Bonnes pratiques de l’API REST</a:t>
            </a:r>
            <a:endParaRPr lang="fr-FR" sz="1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📌 </a:t>
            </a:r>
            <a:r>
              <a:rPr lang="fr-FR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Thèmes </a:t>
            </a:r>
            <a:r>
              <a:rPr lang="fr-FR" sz="12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abordés :</a:t>
            </a:r>
          </a:p>
          <a:p>
            <a:endParaRPr lang="fr-FR" sz="1200" dirty="0"/>
          </a:p>
          <a:p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🔐 </a:t>
            </a:r>
            <a:r>
              <a:rPr lang="fr-FR" sz="12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Authentification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  <a:t>&amp; Autorisation</a:t>
            </a: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fr-FR" sz="1200" dirty="0"/>
          </a:p>
          <a:p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🔄 </a:t>
            </a:r>
            <a:r>
              <a:rPr lang="fr-FR" sz="12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Gestion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  <a:t>des versions &amp; dépréciation</a:t>
            </a: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fr-FR" sz="1200" dirty="0"/>
          </a:p>
          <a:p>
            <a:r>
              <a:rPr lang="fr-FR" sz="1200" dirty="0" smtClean="0">
                <a:solidFill>
                  <a:schemeClr val="accent6">
                    <a:lumMod val="50000"/>
                  </a:schemeClr>
                </a:solidFill>
              </a:rPr>
              <a:t>🚀 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  <a:t>Mise en cache</a:t>
            </a: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fr-FR" sz="1200" dirty="0"/>
          </a:p>
          <a:p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❗ </a:t>
            </a:r>
            <a:r>
              <a:rPr lang="fr-FR" sz="1200" dirty="0" smtClean="0">
                <a:solidFill>
                  <a:schemeClr val="accent6">
                    <a:lumMod val="50000"/>
                  </a:schemeClr>
                </a:solidFill>
              </a:rPr>
              <a:t>   </a:t>
            </a:r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Erreurs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  <a:t>&amp; validation</a:t>
            </a: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fr-FR" sz="1200" dirty="0"/>
          </a:p>
          <a:p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📉 </a:t>
            </a:r>
            <a:r>
              <a:rPr lang="fr-FR" sz="1200" dirty="0" smtClean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Limitation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  <a:t>de débit</a:t>
            </a: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fr-FR" sz="1200" dirty="0"/>
          </a:p>
          <a:p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🧪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  <a:t>Documentation &amp; tests</a:t>
            </a: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fr-FR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154654" y="2678232"/>
            <a:ext cx="39893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Source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  <a:t>2 – </a:t>
            </a:r>
            <a:r>
              <a:rPr lang="fr-FR" sz="1200" b="1" i="1" dirty="0">
                <a:solidFill>
                  <a:schemeClr val="accent6">
                    <a:lumMod val="50000"/>
                  </a:schemeClr>
                </a:solidFill>
              </a:rPr>
              <a:t>Définition d’une API REST</a:t>
            </a:r>
            <a:endParaRPr lang="fr-FR" sz="12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📌 </a:t>
            </a:r>
            <a:r>
              <a:rPr lang="fr-FR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Points clés</a:t>
            </a:r>
            <a:r>
              <a:rPr lang="fr-FR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12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:</a:t>
            </a:r>
          </a:p>
          <a:p>
            <a:endParaRPr lang="fr-FR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Structure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  <a:t>d’une API REST</a:t>
            </a:r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fr-FR" sz="1200" dirty="0"/>
          </a:p>
          <a:p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Formats </a:t>
            </a:r>
            <a:r>
              <a:rPr lang="fr-FR" sz="1200" b="1" dirty="0">
                <a:solidFill>
                  <a:schemeClr val="accent6">
                    <a:lumMod val="50000"/>
                  </a:schemeClr>
                </a:solidFill>
              </a:rPr>
              <a:t>de </a:t>
            </a:r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données</a:t>
            </a:r>
            <a:endParaRPr lang="fr-FR" sz="1200" dirty="0"/>
          </a:p>
          <a:p>
            <a:r>
              <a:rPr lang="fr-FR" sz="1200" dirty="0">
                <a:solidFill>
                  <a:schemeClr val="accent6">
                    <a:lumMod val="50000"/>
                  </a:schemeClr>
                </a:solidFill>
              </a:rPr>
              <a:t>🔐 </a:t>
            </a:r>
            <a:r>
              <a:rPr lang="fr-FR" sz="1200" b="1" dirty="0" smtClean="0">
                <a:solidFill>
                  <a:schemeClr val="accent6">
                    <a:lumMod val="50000"/>
                  </a:schemeClr>
                </a:solidFill>
              </a:rPr>
              <a:t>Avantages : </a:t>
            </a:r>
            <a:r>
              <a:rPr lang="fr-FR" dirty="0" smtClean="0"/>
              <a:t>simplicité</a:t>
            </a:r>
            <a:r>
              <a:rPr lang="fr-FR" dirty="0"/>
              <a:t>, sécurité, </a:t>
            </a:r>
            <a:r>
              <a:rPr lang="fr-FR" dirty="0" smtClean="0"/>
              <a:t>contrôle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9581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" y="873760"/>
            <a:ext cx="87782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chemeClr val="accent6">
                    <a:lumMod val="50000"/>
                  </a:schemeClr>
                </a:solidFill>
              </a:rPr>
              <a:t>✅ Conclusion du </a:t>
            </a:r>
            <a:r>
              <a:rPr lang="fr-FR" sz="1800" b="1" dirty="0" smtClean="0">
                <a:solidFill>
                  <a:schemeClr val="accent6">
                    <a:lumMod val="50000"/>
                  </a:schemeClr>
                </a:solidFill>
              </a:rPr>
              <a:t>projet</a:t>
            </a:r>
          </a:p>
          <a:p>
            <a:endParaRPr lang="fr-FR" sz="18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fr-FR" sz="1600" dirty="0">
                <a:solidFill>
                  <a:srgbClr val="DD59D4"/>
                </a:solidFill>
              </a:rPr>
              <a:t>⏳ </a:t>
            </a:r>
            <a:r>
              <a:rPr lang="fr-FR" sz="1600" b="1" dirty="0">
                <a:solidFill>
                  <a:srgbClr val="DD59D4"/>
                </a:solidFill>
              </a:rPr>
              <a:t>Durée du projet</a:t>
            </a:r>
            <a:r>
              <a:rPr lang="fr-FR" sz="1600" dirty="0">
                <a:solidFill>
                  <a:srgbClr val="DD59D4"/>
                </a:solidFill>
              </a:rPr>
              <a:t> </a:t>
            </a:r>
            <a:r>
              <a:rPr lang="fr-FR" dirty="0"/>
              <a:t>: 4 </a:t>
            </a:r>
            <a:r>
              <a:rPr lang="fr-FR" dirty="0" smtClean="0"/>
              <a:t>semaines</a:t>
            </a:r>
          </a:p>
          <a:p>
            <a:endParaRPr lang="fr-FR" dirty="0"/>
          </a:p>
          <a:p>
            <a:r>
              <a:rPr lang="fr-FR" sz="1600" dirty="0">
                <a:solidFill>
                  <a:srgbClr val="DD59D4"/>
                </a:solidFill>
              </a:rPr>
              <a:t>👥 </a:t>
            </a:r>
            <a:r>
              <a:rPr lang="fr-FR" sz="1600" b="1" dirty="0">
                <a:solidFill>
                  <a:srgbClr val="DD59D4"/>
                </a:solidFill>
              </a:rPr>
              <a:t>Équipe projet</a:t>
            </a:r>
            <a:r>
              <a:rPr lang="fr-FR" sz="1600" dirty="0">
                <a:solidFill>
                  <a:srgbClr val="DD59D4"/>
                </a:solidFill>
              </a:rPr>
              <a:t> </a:t>
            </a:r>
            <a:r>
              <a:rPr lang="fr-FR" dirty="0"/>
              <a:t>: </a:t>
            </a:r>
            <a:r>
              <a:rPr lang="fr-FR" dirty="0" smtClean="0"/>
              <a:t>Po, Dev front-end, Dev </a:t>
            </a:r>
            <a:r>
              <a:rPr lang="fr-FR" dirty="0"/>
              <a:t>back-end, </a:t>
            </a:r>
            <a:r>
              <a:rPr lang="fr-FR" dirty="0" smtClean="0"/>
              <a:t>QA</a:t>
            </a:r>
          </a:p>
          <a:p>
            <a:endParaRPr lang="fr-FR" dirty="0"/>
          </a:p>
          <a:p>
            <a:r>
              <a:rPr lang="fr-FR" dirty="0">
                <a:solidFill>
                  <a:srgbClr val="DD59D4"/>
                </a:solidFill>
              </a:rPr>
              <a:t>🛠</a:t>
            </a:r>
            <a:r>
              <a:rPr lang="fr-FR" sz="1600" dirty="0">
                <a:solidFill>
                  <a:srgbClr val="DD59D4"/>
                </a:solidFill>
              </a:rPr>
              <a:t>️ </a:t>
            </a:r>
            <a:r>
              <a:rPr lang="fr-FR" sz="1600" b="1" dirty="0">
                <a:solidFill>
                  <a:srgbClr val="DD59D4"/>
                </a:solidFill>
              </a:rPr>
              <a:t>Outil de gestion </a:t>
            </a:r>
            <a:r>
              <a:rPr lang="fr-FR" sz="1600" b="1" dirty="0" smtClean="0">
                <a:solidFill>
                  <a:srgbClr val="DD59D4"/>
                </a:solidFill>
              </a:rPr>
              <a:t>utilisé</a:t>
            </a:r>
            <a:endParaRPr lang="fr-FR" dirty="0" smtClean="0"/>
          </a:p>
          <a:p>
            <a:endParaRPr lang="fr-FR" dirty="0"/>
          </a:p>
          <a:p>
            <a:r>
              <a:rPr lang="fr-FR" sz="1600" dirty="0">
                <a:solidFill>
                  <a:srgbClr val="DD59D4"/>
                </a:solidFill>
              </a:rPr>
              <a:t>🔍 </a:t>
            </a:r>
            <a:r>
              <a:rPr lang="fr-FR" sz="1600" b="1" dirty="0">
                <a:solidFill>
                  <a:srgbClr val="DD59D4"/>
                </a:solidFill>
              </a:rPr>
              <a:t>Outils de veille technologique</a:t>
            </a:r>
            <a:r>
              <a:rPr lang="fr-FR" sz="1600" dirty="0">
                <a:solidFill>
                  <a:srgbClr val="DD59D4"/>
                </a:solidFill>
              </a:rPr>
              <a:t> </a:t>
            </a:r>
            <a:endParaRPr lang="fr-FR" dirty="0" smtClean="0"/>
          </a:p>
          <a:p>
            <a:endParaRPr lang="fr-FR" dirty="0"/>
          </a:p>
          <a:p>
            <a:r>
              <a:rPr lang="fr-FR" sz="1600" dirty="0">
                <a:solidFill>
                  <a:srgbClr val="DD59D4"/>
                </a:solidFill>
              </a:rPr>
              <a:t>💡 </a:t>
            </a:r>
            <a:r>
              <a:rPr lang="fr-FR" sz="1600" b="1" dirty="0">
                <a:solidFill>
                  <a:srgbClr val="DD59D4"/>
                </a:solidFill>
              </a:rPr>
              <a:t>Choix techniques</a:t>
            </a:r>
            <a:r>
              <a:rPr lang="fr-FR" sz="1600" dirty="0">
                <a:solidFill>
                  <a:srgbClr val="DD59D4"/>
                </a:solidFill>
              </a:rPr>
              <a:t> </a:t>
            </a:r>
            <a:r>
              <a:rPr lang="fr-FR" sz="1600" dirty="0" smtClean="0">
                <a:solidFill>
                  <a:srgbClr val="DD59D4"/>
                </a:solidFill>
              </a:rPr>
              <a:t>: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3" name="Google Shape;115;p20">
            <a:extLst>
              <a:ext uri="{FF2B5EF4-FFF2-40B4-BE49-F238E27FC236}">
                <a16:creationId xmlns:a16="http://schemas.microsoft.com/office/drawing/2014/main" id="{F2A21341-186F-C096-6B91-C9B5EFBE9CAA}"/>
              </a:ext>
            </a:extLst>
          </p:cNvPr>
          <p:cNvSpPr/>
          <p:nvPr/>
        </p:nvSpPr>
        <p:spPr>
          <a:xfrm>
            <a:off x="0" y="-28353"/>
            <a:ext cx="8469576" cy="36576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/>
          </a:p>
        </p:txBody>
      </p:sp>
      <p:pic>
        <p:nvPicPr>
          <p:cNvPr id="4" name="Google Shape;116;p20">
            <a:extLst>
              <a:ext uri="{FF2B5EF4-FFF2-40B4-BE49-F238E27FC236}">
                <a16:creationId xmlns:a16="http://schemas.microsoft.com/office/drawing/2014/main" id="{0A7C3B8E-C0D6-85D2-B536-2B804AA499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6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3">
            <a:extLst>
              <a:ext uri="{FF2B5EF4-FFF2-40B4-BE49-F238E27FC236}">
                <a16:creationId xmlns:a16="http://schemas.microsoft.com/office/drawing/2014/main" id="{5F73BF17-5ACC-002B-7767-7D57EAA6F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516" y="2271808"/>
            <a:ext cx="692969" cy="513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834" y="2300533"/>
            <a:ext cx="484914" cy="484914"/>
          </a:xfrm>
          <a:prstGeom prst="rect">
            <a:avLst/>
          </a:prstGeom>
        </p:spPr>
      </p:pic>
      <p:pic>
        <p:nvPicPr>
          <p:cNvPr id="7" name="Image 5">
            <a:extLst>
              <a:ext uri="{FF2B5EF4-FFF2-40B4-BE49-F238E27FC236}">
                <a16:creationId xmlns:a16="http://schemas.microsoft.com/office/drawing/2014/main" id="{ED8B8264-EA2F-300E-7B20-1DDA5FAAC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2" y="2905085"/>
            <a:ext cx="787626" cy="309654"/>
          </a:xfrm>
          <a:prstGeom prst="rect">
            <a:avLst/>
          </a:prstGeom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E147B21E-887B-0AC2-E955-69056A656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9224" y="2881988"/>
            <a:ext cx="412134" cy="355847"/>
          </a:xfrm>
          <a:prstGeom prst="rect">
            <a:avLst/>
          </a:prstGeom>
        </p:spPr>
      </p:pic>
      <p:pic>
        <p:nvPicPr>
          <p:cNvPr id="9" name="Image 5">
            <a:extLst>
              <a:ext uri="{FF2B5EF4-FFF2-40B4-BE49-F238E27FC236}">
                <a16:creationId xmlns:a16="http://schemas.microsoft.com/office/drawing/2014/main" id="{37C93691-6921-464A-F79D-1AFD05431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1327" y="3787832"/>
            <a:ext cx="519758" cy="446597"/>
          </a:xfrm>
          <a:prstGeom prst="round2DiagRect">
            <a:avLst>
              <a:gd name="adj1" fmla="val 16667"/>
              <a:gd name="adj2" fmla="val 10181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 2">
            <a:extLst>
              <a:ext uri="{FF2B5EF4-FFF2-40B4-BE49-F238E27FC236}">
                <a16:creationId xmlns:a16="http://schemas.microsoft.com/office/drawing/2014/main" id="{389910AD-21D2-11C7-0453-057776B85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3242" y="3659534"/>
            <a:ext cx="853820" cy="803348"/>
          </a:xfrm>
          <a:prstGeom prst="rect">
            <a:avLst/>
          </a:prstGeom>
        </p:spPr>
      </p:pic>
      <p:pic>
        <p:nvPicPr>
          <p:cNvPr id="11" name="Image 6">
            <a:extLst>
              <a:ext uri="{FF2B5EF4-FFF2-40B4-BE49-F238E27FC236}">
                <a16:creationId xmlns:a16="http://schemas.microsoft.com/office/drawing/2014/main" id="{EF7C8FD1-53B6-B23D-E2C3-58A141F12B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6187" y="3684695"/>
            <a:ext cx="1164736" cy="7765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7" y="3791434"/>
            <a:ext cx="688883" cy="5048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50" y="3641048"/>
            <a:ext cx="794326" cy="80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25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/>
        </p:nvSpPr>
        <p:spPr>
          <a:xfrm>
            <a:off x="2411475" y="2125800"/>
            <a:ext cx="42222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QUESTIONS ?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115175" y="118275"/>
            <a:ext cx="23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68850" y="594360"/>
            <a:ext cx="8520600" cy="777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3600" b="1" dirty="0">
                <a:solidFill>
                  <a:schemeClr val="accent6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Contexte du Projet</a:t>
            </a:r>
            <a:endParaRPr sz="3600" b="1" dirty="0">
              <a:solidFill>
                <a:schemeClr val="accent6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94311" y="2091690"/>
            <a:ext cx="5326380" cy="220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>
              <a:lnSpc>
                <a:spcPct val="115000"/>
              </a:lnSpc>
              <a:buClr>
                <a:schemeClr val="dk1"/>
              </a:buClr>
              <a:buSzPts val="1500"/>
            </a:pPr>
            <a:r>
              <a:rPr lang="fr-FR" sz="1800" dirty="0" smtClean="0"/>
              <a:t>Site web pour restaurateurs permettant de créer  et personnaliser des menus en ligne . </a:t>
            </a:r>
          </a:p>
          <a:p>
            <a:pPr marL="133350" lvl="0">
              <a:lnSpc>
                <a:spcPct val="115000"/>
              </a:lnSpc>
              <a:buClr>
                <a:schemeClr val="dk1"/>
              </a:buClr>
              <a:buSzPts val="1500"/>
            </a:pPr>
            <a:r>
              <a:rPr lang="fr-FR" sz="1800" dirty="0" smtClean="0"/>
              <a:t>Objectifs:</a:t>
            </a:r>
          </a:p>
          <a:p>
            <a:pPr marL="133350" lvl="0">
              <a:lnSpc>
                <a:spcPct val="115000"/>
              </a:lnSpc>
              <a:buClr>
                <a:schemeClr val="dk1"/>
              </a:buClr>
              <a:buSzPts val="1500"/>
            </a:pPr>
            <a:endParaRPr lang="fr-FR" sz="1800" dirty="0" smtClean="0"/>
          </a:p>
          <a:p>
            <a:pPr marL="419100" lvl="0" indent="-285750">
              <a:lnSpc>
                <a:spcPct val="115000"/>
              </a:lnSpc>
              <a:buClr>
                <a:schemeClr val="dk1"/>
              </a:buClr>
              <a:buSzPts val="1500"/>
              <a:buFont typeface="Wingdings" panose="05000000000000000000" pitchFamily="2" charset="2"/>
              <a:buChar char="v"/>
            </a:pPr>
            <a:r>
              <a:rPr lang="fr-FR" dirty="0" smtClean="0"/>
              <a:t> Simplicité d’utilisation </a:t>
            </a:r>
          </a:p>
          <a:p>
            <a:pPr marL="419100" lvl="0" indent="-285750">
              <a:lnSpc>
                <a:spcPct val="115000"/>
              </a:lnSpc>
              <a:buClr>
                <a:schemeClr val="dk1"/>
              </a:buClr>
              <a:buSzPts val="1500"/>
              <a:buFont typeface="Wingdings" panose="05000000000000000000" pitchFamily="2" charset="2"/>
              <a:buChar char="v"/>
            </a:pPr>
            <a:r>
              <a:rPr lang="fr-FR" dirty="0" smtClean="0"/>
              <a:t> Diffusion multiplateforme (PDF, Instagram, Deliveroo)</a:t>
            </a:r>
          </a:p>
          <a:p>
            <a:pPr marL="419100" lvl="0" indent="-285750">
              <a:lnSpc>
                <a:spcPct val="115000"/>
              </a:lnSpc>
              <a:buClr>
                <a:schemeClr val="dk1"/>
              </a:buClr>
              <a:buSzPts val="1500"/>
              <a:buFont typeface="Wingdings" panose="05000000000000000000" pitchFamily="2" charset="2"/>
              <a:buChar char="v"/>
            </a:pPr>
            <a:r>
              <a:rPr lang="fr-FR" dirty="0" smtClean="0"/>
              <a:t> Image de marque professionnelle</a:t>
            </a:r>
            <a:endParaRPr dirty="0"/>
          </a:p>
        </p:txBody>
      </p:sp>
      <p:sp>
        <p:nvSpPr>
          <p:cNvPr id="70" name="Google Shape;70;p15"/>
          <p:cNvSpPr/>
          <p:nvPr/>
        </p:nvSpPr>
        <p:spPr>
          <a:xfrm>
            <a:off x="-39090" y="0"/>
            <a:ext cx="8513465" cy="44577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805" y="-4"/>
            <a:ext cx="674425" cy="44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035040" y="2091690"/>
            <a:ext cx="2854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9575" y="-3"/>
            <a:ext cx="674425" cy="2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8;p16"/>
          <p:cNvSpPr/>
          <p:nvPr/>
        </p:nvSpPr>
        <p:spPr>
          <a:xfrm>
            <a:off x="-39090" y="0"/>
            <a:ext cx="8474375" cy="239697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2">
            <a:extLst>
              <a:ext uri="{FF2B5EF4-FFF2-40B4-BE49-F238E27FC236}">
                <a16:creationId xmlns:a16="http://schemas.microsoft.com/office/drawing/2014/main" id="{9AB5E7B5-223C-5AAC-E05C-666984634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9" y="1313528"/>
            <a:ext cx="1719577" cy="2941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179" y="1005751"/>
            <a:ext cx="1937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Page d’</a:t>
            </a:r>
            <a:r>
              <a:rPr lang="fr-FR" dirty="0" err="1" smtClean="0">
                <a:solidFill>
                  <a:srgbClr val="66BAAC"/>
                </a:solidFill>
              </a:rPr>
              <a:t>acceuil</a:t>
            </a:r>
            <a:r>
              <a:rPr lang="fr-FR" dirty="0" smtClean="0">
                <a:solidFill>
                  <a:srgbClr val="66BAAC"/>
                </a:solidFill>
              </a:rPr>
              <a:t> </a:t>
            </a:r>
            <a:endParaRPr lang="fr-FR" dirty="0">
              <a:solidFill>
                <a:srgbClr val="66BAAC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478657-16A9-45EE-D3BA-899320536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019" y="628872"/>
            <a:ext cx="2752570" cy="1189141"/>
          </a:xfrm>
          <a:prstGeom prst="rect">
            <a:avLst/>
          </a:prstGeom>
        </p:spPr>
      </p:pic>
      <p:cxnSp>
        <p:nvCxnSpPr>
          <p:cNvPr id="7" name="Connecteur : en angle 7">
            <a:extLst>
              <a:ext uri="{FF2B5EF4-FFF2-40B4-BE49-F238E27FC236}">
                <a16:creationId xmlns:a16="http://schemas.microsoft.com/office/drawing/2014/main" id="{64865E3A-FD6E-0096-E5C3-55C0DDB2DA78}"/>
              </a:ext>
            </a:extLst>
          </p:cNvPr>
          <p:cNvCxnSpPr>
            <a:cxnSpLocks/>
          </p:cNvCxnSpPr>
          <p:nvPr/>
        </p:nvCxnSpPr>
        <p:spPr>
          <a:xfrm flipV="1">
            <a:off x="1796531" y="1190271"/>
            <a:ext cx="518104" cy="23994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14635" y="239698"/>
            <a:ext cx="3057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Connexion</a:t>
            </a:r>
            <a:endParaRPr lang="fr-FR" dirty="0">
              <a:solidFill>
                <a:srgbClr val="66BAAC"/>
              </a:solidFill>
            </a:endParaRPr>
          </a:p>
        </p:txBody>
      </p:sp>
      <p:pic>
        <p:nvPicPr>
          <p:cNvPr id="9" name="Image 15">
            <a:extLst>
              <a:ext uri="{FF2B5EF4-FFF2-40B4-BE49-F238E27FC236}">
                <a16:creationId xmlns:a16="http://schemas.microsoft.com/office/drawing/2014/main" id="{DBA2C892-BAE7-7477-27B4-6C6885973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119" y="612985"/>
            <a:ext cx="2635723" cy="12209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99589" y="272452"/>
            <a:ext cx="2927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Ajouter une catégorie</a:t>
            </a:r>
            <a:endParaRPr lang="fr-FR" dirty="0">
              <a:solidFill>
                <a:srgbClr val="66BAAC"/>
              </a:solidFill>
            </a:endParaRPr>
          </a:p>
        </p:txBody>
      </p:sp>
      <p:pic>
        <p:nvPicPr>
          <p:cNvPr id="11" name="Image 9">
            <a:extLst>
              <a:ext uri="{FF2B5EF4-FFF2-40B4-BE49-F238E27FC236}">
                <a16:creationId xmlns:a16="http://schemas.microsoft.com/office/drawing/2014/main" id="{40EA0790-E4A8-2A5A-74B1-DC18BAA2E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5566" y="2187989"/>
            <a:ext cx="2752569" cy="1189141"/>
          </a:xfrm>
          <a:prstGeom prst="rect">
            <a:avLst/>
          </a:prstGeom>
        </p:spPr>
      </p:pic>
      <p:sp>
        <p:nvSpPr>
          <p:cNvPr id="12" name="Flèche : courbe vers la gauche 19">
            <a:extLst>
              <a:ext uri="{FF2B5EF4-FFF2-40B4-BE49-F238E27FC236}">
                <a16:creationId xmlns:a16="http://schemas.microsoft.com/office/drawing/2014/main" id="{276B8384-A18B-A674-641B-2DF352BECB4D}"/>
              </a:ext>
            </a:extLst>
          </p:cNvPr>
          <p:cNvSpPr/>
          <p:nvPr/>
        </p:nvSpPr>
        <p:spPr>
          <a:xfrm>
            <a:off x="4748444" y="1627076"/>
            <a:ext cx="650065" cy="805750"/>
          </a:xfrm>
          <a:prstGeom prst="curvedLef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08556" y="1818014"/>
            <a:ext cx="2139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Créer un menu</a:t>
            </a:r>
            <a:endParaRPr lang="fr-FR" dirty="0">
              <a:solidFill>
                <a:srgbClr val="66BAAC"/>
              </a:solidFill>
            </a:endParaRPr>
          </a:p>
        </p:txBody>
      </p:sp>
      <p:pic>
        <p:nvPicPr>
          <p:cNvPr id="14" name="Image 12">
            <a:extLst>
              <a:ext uri="{FF2B5EF4-FFF2-40B4-BE49-F238E27FC236}">
                <a16:creationId xmlns:a16="http://schemas.microsoft.com/office/drawing/2014/main" id="{9CE86BAA-0974-C9B0-D0FD-DD60DFF80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631" y="3867930"/>
            <a:ext cx="2555377" cy="1175546"/>
          </a:xfrm>
          <a:prstGeom prst="rect">
            <a:avLst/>
          </a:prstGeom>
        </p:spPr>
      </p:pic>
      <p:sp>
        <p:nvSpPr>
          <p:cNvPr id="15" name="Flèche : courbe vers la gauche 20">
            <a:extLst>
              <a:ext uri="{FF2B5EF4-FFF2-40B4-BE49-F238E27FC236}">
                <a16:creationId xmlns:a16="http://schemas.microsoft.com/office/drawing/2014/main" id="{80EFB191-A31B-CC14-EB6B-298C7624C93C}"/>
              </a:ext>
            </a:extLst>
          </p:cNvPr>
          <p:cNvSpPr/>
          <p:nvPr/>
        </p:nvSpPr>
        <p:spPr>
          <a:xfrm flipH="1">
            <a:off x="2610336" y="3191735"/>
            <a:ext cx="625739" cy="1020276"/>
          </a:xfrm>
          <a:prstGeom prst="curvedLef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34304" y="3520440"/>
            <a:ext cx="228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Ajouter les plats</a:t>
            </a:r>
            <a:endParaRPr lang="fr-FR" dirty="0">
              <a:solidFill>
                <a:srgbClr val="66BAAC"/>
              </a:solidFill>
            </a:endParaRPr>
          </a:p>
        </p:txBody>
      </p:sp>
      <p:pic>
        <p:nvPicPr>
          <p:cNvPr id="17" name="Image 22">
            <a:extLst>
              <a:ext uri="{FF2B5EF4-FFF2-40B4-BE49-F238E27FC236}">
                <a16:creationId xmlns:a16="http://schemas.microsoft.com/office/drawing/2014/main" id="{4D9385EB-1277-A6E5-4721-D23F22722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2121" y="2213947"/>
            <a:ext cx="2842658" cy="1256023"/>
          </a:xfrm>
          <a:prstGeom prst="rect">
            <a:avLst/>
          </a:prstGeom>
        </p:spPr>
      </p:pic>
      <p:sp>
        <p:nvSpPr>
          <p:cNvPr id="18" name="Flèche : courbe vers la gauche 34">
            <a:extLst>
              <a:ext uri="{FF2B5EF4-FFF2-40B4-BE49-F238E27FC236}">
                <a16:creationId xmlns:a16="http://schemas.microsoft.com/office/drawing/2014/main" id="{BE976F7D-A67A-65CD-FB81-F75D69E04F85}"/>
              </a:ext>
            </a:extLst>
          </p:cNvPr>
          <p:cNvSpPr/>
          <p:nvPr/>
        </p:nvSpPr>
        <p:spPr>
          <a:xfrm>
            <a:off x="8223276" y="1709048"/>
            <a:ext cx="608662" cy="723778"/>
          </a:xfrm>
          <a:prstGeom prst="curvedLef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29400" y="1866654"/>
            <a:ext cx="144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Détails</a:t>
            </a:r>
            <a:endParaRPr lang="fr-FR" dirty="0">
              <a:solidFill>
                <a:srgbClr val="66BAAC"/>
              </a:solidFill>
            </a:endParaRPr>
          </a:p>
        </p:txBody>
      </p:sp>
      <p:pic>
        <p:nvPicPr>
          <p:cNvPr id="20" name="Image 27">
            <a:extLst>
              <a:ext uri="{FF2B5EF4-FFF2-40B4-BE49-F238E27FC236}">
                <a16:creationId xmlns:a16="http://schemas.microsoft.com/office/drawing/2014/main" id="{0686372C-5E11-94C6-2E64-F742663368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6774" y="3983205"/>
            <a:ext cx="2374208" cy="1116037"/>
          </a:xfrm>
          <a:prstGeom prst="rect">
            <a:avLst/>
          </a:prstGeom>
        </p:spPr>
      </p:pic>
      <p:sp>
        <p:nvSpPr>
          <p:cNvPr id="21" name="Flèche : courbe vers la gauche 33">
            <a:extLst>
              <a:ext uri="{FF2B5EF4-FFF2-40B4-BE49-F238E27FC236}">
                <a16:creationId xmlns:a16="http://schemas.microsoft.com/office/drawing/2014/main" id="{F17F8820-7E11-F270-5938-3366C848E3FA}"/>
              </a:ext>
            </a:extLst>
          </p:cNvPr>
          <p:cNvSpPr/>
          <p:nvPr/>
        </p:nvSpPr>
        <p:spPr>
          <a:xfrm flipH="1">
            <a:off x="5871117" y="3329380"/>
            <a:ext cx="574398" cy="811548"/>
          </a:xfrm>
          <a:prstGeom prst="curvedLef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32033" y="3528889"/>
            <a:ext cx="2698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Ajouter les informations du plat</a:t>
            </a:r>
            <a:endParaRPr lang="fr-FR" dirty="0">
              <a:solidFill>
                <a:srgbClr val="66BA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19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17"/>
          <p:cNvSpPr/>
          <p:nvPr/>
        </p:nvSpPr>
        <p:spPr>
          <a:xfrm>
            <a:off x="-4800" y="0"/>
            <a:ext cx="8314410" cy="38862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8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68D48F8F-079B-3A19-A887-23BC3F67F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25" y="843610"/>
            <a:ext cx="1920187" cy="1522400"/>
          </a:xfrm>
          <a:prstGeom prst="rect">
            <a:avLst/>
          </a:prstGeom>
        </p:spPr>
      </p:pic>
      <p:pic>
        <p:nvPicPr>
          <p:cNvPr id="5" name="Image 6">
            <a:extLst>
              <a:ext uri="{FF2B5EF4-FFF2-40B4-BE49-F238E27FC236}">
                <a16:creationId xmlns:a16="http://schemas.microsoft.com/office/drawing/2014/main" id="{07AD56E2-8231-4423-C20C-29EDEC279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834" y="843610"/>
            <a:ext cx="2634929" cy="1321388"/>
          </a:xfrm>
          <a:prstGeom prst="rect">
            <a:avLst/>
          </a:prstGeom>
        </p:spPr>
      </p:pic>
      <p:pic>
        <p:nvPicPr>
          <p:cNvPr id="6" name="Image 13">
            <a:extLst>
              <a:ext uri="{FF2B5EF4-FFF2-40B4-BE49-F238E27FC236}">
                <a16:creationId xmlns:a16="http://schemas.microsoft.com/office/drawing/2014/main" id="{B0E11616-C714-977A-2B5D-AF57027B3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812" y="1487338"/>
            <a:ext cx="2188056" cy="1370162"/>
          </a:xfrm>
          <a:prstGeom prst="rect">
            <a:avLst/>
          </a:prstGeom>
        </p:spPr>
      </p:pic>
      <p:pic>
        <p:nvPicPr>
          <p:cNvPr id="7" name="Image 5">
            <a:extLst>
              <a:ext uri="{FF2B5EF4-FFF2-40B4-BE49-F238E27FC236}">
                <a16:creationId xmlns:a16="http://schemas.microsoft.com/office/drawing/2014/main" id="{38766651-EDC3-B37D-F40F-28ACD7925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55" y="3063713"/>
            <a:ext cx="2729893" cy="1527291"/>
          </a:xfrm>
          <a:prstGeom prst="rect">
            <a:avLst/>
          </a:prstGeom>
        </p:spPr>
      </p:pic>
      <p:pic>
        <p:nvPicPr>
          <p:cNvPr id="8" name="Image 11">
            <a:extLst>
              <a:ext uri="{FF2B5EF4-FFF2-40B4-BE49-F238E27FC236}">
                <a16:creationId xmlns:a16="http://schemas.microsoft.com/office/drawing/2014/main" id="{CA5D7622-081C-7A81-399F-CE886C2DE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8273" y="2978503"/>
            <a:ext cx="2544078" cy="1591037"/>
          </a:xfrm>
          <a:prstGeom prst="rect">
            <a:avLst/>
          </a:prstGeom>
        </p:spPr>
      </p:pic>
      <p:sp>
        <p:nvSpPr>
          <p:cNvPr id="9" name="Flèche : courbe vers la gauche 7">
            <a:extLst>
              <a:ext uri="{FF2B5EF4-FFF2-40B4-BE49-F238E27FC236}">
                <a16:creationId xmlns:a16="http://schemas.microsoft.com/office/drawing/2014/main" id="{43539E59-DB2E-A0B6-0195-E92304BC8860}"/>
              </a:ext>
            </a:extLst>
          </p:cNvPr>
          <p:cNvSpPr/>
          <p:nvPr/>
        </p:nvSpPr>
        <p:spPr>
          <a:xfrm flipH="1">
            <a:off x="207132" y="2073575"/>
            <a:ext cx="697169" cy="1287464"/>
          </a:xfrm>
          <a:prstGeom prst="curvedLef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Flèche : courbe vers la gauche 17">
            <a:extLst>
              <a:ext uri="{FF2B5EF4-FFF2-40B4-BE49-F238E27FC236}">
                <a16:creationId xmlns:a16="http://schemas.microsoft.com/office/drawing/2014/main" id="{68A69C6C-A21A-8450-039E-CA26D0B5C900}"/>
              </a:ext>
            </a:extLst>
          </p:cNvPr>
          <p:cNvSpPr/>
          <p:nvPr/>
        </p:nvSpPr>
        <p:spPr>
          <a:xfrm flipH="1">
            <a:off x="3531774" y="2021974"/>
            <a:ext cx="697169" cy="1287464"/>
          </a:xfrm>
          <a:prstGeom prst="curvedLef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7223706" y="1131487"/>
            <a:ext cx="1747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Menu terminé</a:t>
            </a:r>
            <a:endParaRPr lang="fr-FR" dirty="0">
              <a:solidFill>
                <a:srgbClr val="66BAA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4301" y="340546"/>
            <a:ext cx="1398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Valider</a:t>
            </a:r>
            <a:endParaRPr lang="fr-FR" dirty="0">
              <a:solidFill>
                <a:srgbClr val="66BAA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91840" y="468630"/>
            <a:ext cx="2811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Personnalisation de votre menu</a:t>
            </a:r>
            <a:endParaRPr lang="fr-FR" dirty="0">
              <a:solidFill>
                <a:srgbClr val="66BAAC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9855" y="2548890"/>
            <a:ext cx="2604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Visualisation des éléments </a:t>
            </a:r>
            <a:endParaRPr lang="fr-FR" dirty="0">
              <a:solidFill>
                <a:srgbClr val="66BAA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28943" y="2548890"/>
            <a:ext cx="232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66BAAC"/>
                </a:solidFill>
              </a:rPr>
              <a:t>Exporter et diffusez</a:t>
            </a:r>
            <a:endParaRPr lang="fr-FR" dirty="0">
              <a:solidFill>
                <a:srgbClr val="66BA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1154430" y="1253320"/>
            <a:ext cx="7677870" cy="1169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3600" b="1" dirty="0">
                <a:solidFill>
                  <a:srgbClr val="66BAAC"/>
                </a:solidFill>
                <a:latin typeface="Montserrat"/>
                <a:ea typeface="Montserrat"/>
                <a:cs typeface="Montserrat"/>
                <a:sym typeface="Montserrat"/>
              </a:rPr>
              <a:t>Méthodologie utilisée</a:t>
            </a:r>
            <a:endParaRPr sz="3600" b="1" dirty="0">
              <a:solidFill>
                <a:srgbClr val="66BAA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-4800" y="0"/>
            <a:ext cx="9153600" cy="2397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9575" y="-4"/>
            <a:ext cx="674425" cy="3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82" y="2298680"/>
            <a:ext cx="5532076" cy="21858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17">
            <a:extLst>
              <a:ext uri="{FF2B5EF4-FFF2-40B4-BE49-F238E27FC236}">
                <a16:creationId xmlns:a16="http://schemas.microsoft.com/office/drawing/2014/main" id="{42F6312D-1270-1CCC-D38A-6D252E12E497}"/>
              </a:ext>
            </a:extLst>
          </p:cNvPr>
          <p:cNvSpPr/>
          <p:nvPr/>
        </p:nvSpPr>
        <p:spPr>
          <a:xfrm>
            <a:off x="-4800" y="0"/>
            <a:ext cx="8234400" cy="44577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87;p17">
            <a:extLst>
              <a:ext uri="{FF2B5EF4-FFF2-40B4-BE49-F238E27FC236}">
                <a16:creationId xmlns:a16="http://schemas.microsoft.com/office/drawing/2014/main" id="{6B813AF5-41C4-BD11-FEB6-D5EA2E4C16E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29601" y="-4"/>
            <a:ext cx="914400" cy="44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9" y="605790"/>
            <a:ext cx="7355226" cy="2867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3637" y="3756837"/>
            <a:ext cx="7676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🌎</a:t>
            </a:r>
            <a:r>
              <a:rPr lang="fr-FR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Méthode Agile + Cadre Scrum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13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17">
            <a:extLst>
              <a:ext uri="{FF2B5EF4-FFF2-40B4-BE49-F238E27FC236}">
                <a16:creationId xmlns:a16="http://schemas.microsoft.com/office/drawing/2014/main" id="{FD4F8BBF-6B64-DCE7-DEF9-BCD032EEC19E}"/>
              </a:ext>
            </a:extLst>
          </p:cNvPr>
          <p:cNvSpPr/>
          <p:nvPr/>
        </p:nvSpPr>
        <p:spPr>
          <a:xfrm>
            <a:off x="-4800" y="0"/>
            <a:ext cx="8131530" cy="368595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87;p17">
            <a:extLst>
              <a:ext uri="{FF2B5EF4-FFF2-40B4-BE49-F238E27FC236}">
                <a16:creationId xmlns:a16="http://schemas.microsoft.com/office/drawing/2014/main" id="{6A47197C-1C1A-E24A-6B33-2B41CEA00D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247" y="-4"/>
            <a:ext cx="942754" cy="3685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57645" y="525780"/>
            <a:ext cx="740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Chronologie de la méthode Agile pour Menu Maker 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320040" y="1645920"/>
            <a:ext cx="49678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Sprint de 1 semaine (x4)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 smtClean="0"/>
              <a:t>PO, Dev Front/Back, Testeur</a:t>
            </a:r>
          </a:p>
          <a:p>
            <a:r>
              <a:rPr lang="fr-F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Collaboration continue, ajustements rapides, itérations courtes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44" y="1359337"/>
            <a:ext cx="3801005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32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17">
            <a:extLst>
              <a:ext uri="{FF2B5EF4-FFF2-40B4-BE49-F238E27FC236}">
                <a16:creationId xmlns:a16="http://schemas.microsoft.com/office/drawing/2014/main" id="{AAC041A9-549E-4F15-4BA5-A16A4E169CBD}"/>
              </a:ext>
            </a:extLst>
          </p:cNvPr>
          <p:cNvSpPr/>
          <p:nvPr/>
        </p:nvSpPr>
        <p:spPr>
          <a:xfrm>
            <a:off x="0" y="0"/>
            <a:ext cx="8394420" cy="42291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F7ED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87;p17">
            <a:extLst>
              <a:ext uri="{FF2B5EF4-FFF2-40B4-BE49-F238E27FC236}">
                <a16:creationId xmlns:a16="http://schemas.microsoft.com/office/drawing/2014/main" id="{E6FF5DEC-6750-8F1A-6A12-CFCF2234A3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1060" y="-4"/>
            <a:ext cx="662940" cy="4229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45821" y="422910"/>
            <a:ext cx="7334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50000"/>
                  </a:schemeClr>
                </a:solidFill>
              </a:rPr>
              <a:t>Chronologie de la Méthode Agile pour Menu Maker </a:t>
            </a:r>
            <a:r>
              <a:rPr lang="fr-FR" dirty="0" smtClean="0"/>
              <a:t>=&gt; Mise en place des solutions 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1724572" y="971550"/>
            <a:ext cx="6665048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Sprint 0 - Planification Initiale et configuration de Base (1 semaine</a:t>
            </a:r>
            <a:r>
              <a:rPr lang="fr-F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)</a:t>
            </a:r>
          </a:p>
          <a:p>
            <a:endParaRPr lang="fr-FR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1949303" y="3097619"/>
            <a:ext cx="686322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Sprint 1 : Développement des Fonctionnalités Principales </a:t>
            </a:r>
            <a:r>
              <a:rPr lang="fr-F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(1 semaine</a:t>
            </a:r>
            <a:r>
              <a:rPr lang="fr-F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)</a:t>
            </a:r>
          </a:p>
          <a:p>
            <a:endParaRPr lang="fr-FR" sz="12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Georgia" panose="02040502050405020303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fr-FR" dirty="0" smtClean="0"/>
              <a:t> Création menu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fr-FR" dirty="0" smtClean="0"/>
              <a:t> Styled Components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fr-FR" dirty="0" smtClean="0"/>
              <a:t> Modales </a:t>
            </a:r>
            <a:r>
              <a:rPr lang="fr-FR" dirty="0"/>
              <a:t>(React Modal</a:t>
            </a:r>
            <a:r>
              <a:rPr lang="fr-FR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fr-FR" dirty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fr-FR" dirty="0" smtClean="0"/>
              <a:t> APIs </a:t>
            </a:r>
            <a:r>
              <a:rPr lang="fr-FR" dirty="0"/>
              <a:t>externes : Instagram / Deliveroo</a:t>
            </a:r>
          </a:p>
          <a:p>
            <a:endParaRPr lang="fr-FR" sz="10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1" y="745053"/>
            <a:ext cx="1611159" cy="20368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6" y="3104093"/>
            <a:ext cx="1528427" cy="15315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9302" y="1419644"/>
            <a:ext cx="66985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Authentification (AWS Amplify Auth</a:t>
            </a:r>
            <a:r>
              <a:rPr lang="fr-F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Base MongoDB (NoSQL</a:t>
            </a:r>
            <a:r>
              <a:rPr lang="fr-FR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Environnement </a:t>
            </a:r>
            <a:r>
              <a:rPr lang="fr-FR" dirty="0" smtClean="0"/>
              <a:t>Front/Back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dirty="0"/>
              <a:t>Plan de test initial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58" y="1392977"/>
            <a:ext cx="311888" cy="311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01" y="2244988"/>
            <a:ext cx="243220" cy="243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41" y="1896739"/>
            <a:ext cx="263910" cy="1969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94" y="2758569"/>
            <a:ext cx="261513" cy="26151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324" y="3551275"/>
            <a:ext cx="212651" cy="2126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165" y="4362151"/>
            <a:ext cx="266346" cy="2663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0066" y="4715948"/>
            <a:ext cx="320760" cy="320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87" y="4494284"/>
            <a:ext cx="482437" cy="48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047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3098</TotalTime>
  <Words>893</Words>
  <Application>Microsoft Office PowerPoint</Application>
  <PresentationFormat>On-screen Show (16:9)</PresentationFormat>
  <Paragraphs>197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Georgia</vt:lpstr>
      <vt:lpstr>Arial</vt:lpstr>
      <vt:lpstr>Wingdings</vt:lpstr>
      <vt:lpstr>Montserrat</vt:lpstr>
      <vt:lpstr>Ginto</vt:lpstr>
      <vt:lpstr>Simple Light</vt:lpstr>
      <vt:lpstr>PowerPoint Presentation</vt:lpstr>
      <vt:lpstr>Sommaire</vt:lpstr>
      <vt:lpstr>Contexte du Projet</vt:lpstr>
      <vt:lpstr>PowerPoint Presentation</vt:lpstr>
      <vt:lpstr>PowerPoint Presentation</vt:lpstr>
      <vt:lpstr>Méthodologie utilisée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Outil de gestion </vt:lpstr>
      <vt:lpstr>PowerPoint Presentation</vt:lpstr>
      <vt:lpstr>PowerPoint Presentation</vt:lpstr>
      <vt:lpstr>PowerPoint Presentation</vt:lpstr>
      <vt:lpstr>Spécifications techniques</vt:lpstr>
      <vt:lpstr>PowerPoint Presentation</vt:lpstr>
      <vt:lpstr>Veille Technologique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Rihab</cp:lastModifiedBy>
  <cp:revision>109</cp:revision>
  <dcterms:modified xsi:type="dcterms:W3CDTF">2025-03-28T19:51:54Z</dcterms:modified>
</cp:coreProperties>
</file>